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6" r:id="rId1"/>
  </p:sldMasterIdLst>
  <p:sldIdLst>
    <p:sldId id="291" r:id="rId2"/>
    <p:sldId id="257" r:id="rId3"/>
    <p:sldId id="267" r:id="rId4"/>
    <p:sldId id="258" r:id="rId5"/>
    <p:sldId id="270" r:id="rId6"/>
    <p:sldId id="271" r:id="rId7"/>
    <p:sldId id="259" r:id="rId8"/>
    <p:sldId id="272" r:id="rId9"/>
    <p:sldId id="261" r:id="rId10"/>
    <p:sldId id="262" r:id="rId11"/>
    <p:sldId id="264" r:id="rId12"/>
    <p:sldId id="292" r:id="rId13"/>
    <p:sldId id="273" r:id="rId14"/>
    <p:sldId id="274" r:id="rId15"/>
    <p:sldId id="275" r:id="rId16"/>
    <p:sldId id="276" r:id="rId17"/>
    <p:sldId id="277" r:id="rId18"/>
    <p:sldId id="278" r:id="rId19"/>
    <p:sldId id="279" r:id="rId20"/>
    <p:sldId id="283" r:id="rId21"/>
    <p:sldId id="286" r:id="rId22"/>
    <p:sldId id="280" r:id="rId23"/>
    <p:sldId id="287" r:id="rId24"/>
    <p:sldId id="288" r:id="rId25"/>
    <p:sldId id="285" r:id="rId26"/>
    <p:sldId id="289" r:id="rId27"/>
    <p:sldId id="290" r:id="rId28"/>
    <p:sldId id="293" r:id="rId29"/>
    <p:sldId id="265" r:id="rId30"/>
    <p:sldId id="26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604"/>
    <a:srgbClr val="FFFF66"/>
    <a:srgbClr val="FFFF00"/>
    <a:srgbClr val="FFFF99"/>
    <a:srgbClr val="FFCC66"/>
    <a:srgbClr val="FFCC00"/>
    <a:srgbClr val="282502"/>
    <a:srgbClr val="240B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343" autoAdjust="0"/>
  </p:normalViewPr>
  <p:slideViewPr>
    <p:cSldViewPr snapToGrid="0">
      <p:cViewPr varScale="1">
        <p:scale>
          <a:sx n="65" d="100"/>
          <a:sy n="65" d="100"/>
        </p:scale>
        <p:origin x="858" y="6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1"/>
            <a:ext cx="10363200" cy="369332"/>
          </a:xfrm>
          <a:prstGeom prst="rect">
            <a:avLst/>
          </a:prstGeom>
        </p:spPr>
        <p:txBody>
          <a:bodyPr wrap="square" lIns="0" tIns="0" rIns="0" bIns="0">
            <a:spAutoFit/>
          </a:bodyPr>
          <a:lstStyle>
            <a:lvl1pPr>
              <a:defRPr/>
            </a:lvl1pPr>
          </a:lstStyle>
          <a:p>
            <a:r>
              <a:rPr lang="en-US" smtClean="0"/>
              <a:t>Click to edit Master title style</a:t>
            </a:r>
            <a:endParaRPr/>
          </a:p>
        </p:txBody>
      </p:sp>
      <p:sp>
        <p:nvSpPr>
          <p:cNvPr id="3" name="Holder 3"/>
          <p:cNvSpPr>
            <a:spLocks noGrp="1"/>
          </p:cNvSpPr>
          <p:nvPr>
            <p:ph type="subTitle" idx="4"/>
          </p:nvPr>
        </p:nvSpPr>
        <p:spPr>
          <a:xfrm>
            <a:off x="1828800" y="3840481"/>
            <a:ext cx="8534400" cy="276999"/>
          </a:xfrm>
          <a:prstGeom prst="rect">
            <a:avLst/>
          </a:prstGeom>
        </p:spPr>
        <p:txBody>
          <a:bodyPr wrap="square" lIns="0" tIns="0" rIns="0" bIns="0">
            <a:spAutoFit/>
          </a:bodyPr>
          <a:lstStyle>
            <a:lvl1pPr>
              <a:defRPr/>
            </a:lvl1pPr>
          </a:lstStyle>
          <a:p>
            <a:r>
              <a:rPr lang="en-US" smtClean="0"/>
              <a:t>Click to edit Master subtitle style</a:t>
            </a:r>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396904407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512966" y="311843"/>
            <a:ext cx="11166068" cy="492443"/>
          </a:xfrm>
        </p:spPr>
        <p:txBody>
          <a:bodyPr lIns="0" tIns="0" rIns="0" bIns="0"/>
          <a:lstStyle>
            <a:lvl1pPr>
              <a:defRPr sz="3200" b="0" i="0">
                <a:solidFill>
                  <a:srgbClr val="2A3890"/>
                </a:solidFill>
                <a:latin typeface="Arial"/>
                <a:cs typeface="Arial"/>
              </a:defRPr>
            </a:lvl1pPr>
          </a:lstStyle>
          <a:p>
            <a:r>
              <a:rPr lang="en-US" smtClean="0"/>
              <a:t>Click to edit Master title style</a:t>
            </a:r>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pPr lvl="0"/>
            <a:r>
              <a:rPr lang="en-US" smtClean="0"/>
              <a:t>Edit Master text styles</a:t>
            </a: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1817995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512966" y="311843"/>
            <a:ext cx="11166068" cy="492443"/>
          </a:xfrm>
        </p:spPr>
        <p:txBody>
          <a:bodyPr lIns="0" tIns="0" rIns="0" bIns="0"/>
          <a:lstStyle>
            <a:lvl1pPr>
              <a:defRPr sz="3200" b="0" i="0">
                <a:solidFill>
                  <a:srgbClr val="2A3890"/>
                </a:solidFill>
                <a:latin typeface="Arial"/>
                <a:cs typeface="Arial"/>
              </a:defRPr>
            </a:lvl1pPr>
          </a:lstStyle>
          <a:p>
            <a:r>
              <a:rPr lang="en-US" smtClean="0"/>
              <a:t>Click to edit Master title style</a:t>
            </a:r>
            <a:endParaRPr/>
          </a:p>
        </p:txBody>
      </p:sp>
      <p:sp>
        <p:nvSpPr>
          <p:cNvPr id="3" name="Holder 3"/>
          <p:cNvSpPr>
            <a:spLocks noGrp="1"/>
          </p:cNvSpPr>
          <p:nvPr>
            <p:ph sz="half" idx="2"/>
          </p:nvPr>
        </p:nvSpPr>
        <p:spPr>
          <a:xfrm>
            <a:off x="609600" y="1577340"/>
            <a:ext cx="5303520" cy="276999"/>
          </a:xfrm>
          <a:prstGeom prst="rect">
            <a:avLst/>
          </a:prstGeom>
        </p:spPr>
        <p:txBody>
          <a:bodyPr wrap="square" lIns="0" tIns="0" rIns="0" bIns="0">
            <a:spAutoFit/>
          </a:bodyPr>
          <a:lstStyle>
            <a:lvl1pPr>
              <a:defRPr/>
            </a:lvl1pPr>
          </a:lstStyle>
          <a:p>
            <a:pPr lvl="0"/>
            <a:r>
              <a:rPr lang="en-US" smtClean="0"/>
              <a:t>Edit Master text styles</a:t>
            </a:r>
          </a:p>
        </p:txBody>
      </p:sp>
      <p:sp>
        <p:nvSpPr>
          <p:cNvPr id="4" name="Holder 4"/>
          <p:cNvSpPr>
            <a:spLocks noGrp="1"/>
          </p:cNvSpPr>
          <p:nvPr>
            <p:ph sz="half" idx="3"/>
          </p:nvPr>
        </p:nvSpPr>
        <p:spPr>
          <a:xfrm>
            <a:off x="6278880" y="1577340"/>
            <a:ext cx="5303520" cy="276999"/>
          </a:xfrm>
          <a:prstGeom prst="rect">
            <a:avLst/>
          </a:prstGeom>
        </p:spPr>
        <p:txBody>
          <a:bodyPr wrap="square" lIns="0" tIns="0" rIns="0" bIns="0">
            <a:spAutoFit/>
          </a:bodyPr>
          <a:lstStyle>
            <a:lvl1pPr>
              <a:defRPr/>
            </a:lvl1pPr>
          </a:lstStyle>
          <a:p>
            <a:pPr lvl="0"/>
            <a:r>
              <a:rPr lang="en-US" smtClean="0"/>
              <a:t>Edit Master text styles</a:t>
            </a: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277587588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512966" y="311843"/>
            <a:ext cx="11166068" cy="492443"/>
          </a:xfrm>
        </p:spPr>
        <p:txBody>
          <a:bodyPr lIns="0" tIns="0" rIns="0" bIns="0"/>
          <a:lstStyle>
            <a:lvl1pPr>
              <a:defRPr sz="3200" b="0" i="0">
                <a:solidFill>
                  <a:srgbClr val="2A3890"/>
                </a:solidFill>
                <a:latin typeface="Arial"/>
                <a:cs typeface="Arial"/>
              </a:defRPr>
            </a:lvl1pPr>
          </a:lstStyle>
          <a:p>
            <a:r>
              <a:rPr lang="en-US" smtClean="0"/>
              <a:t>Click to edit Master title style</a:t>
            </a:r>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3805545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4185067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 Templateswise.com - Restaurant PP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9" name="Freeform 6">
            <a:extLst>
              <a:ext uri="{FF2B5EF4-FFF2-40B4-BE49-F238E27FC236}">
                <a16:creationId xmlns:a16="http://schemas.microsoft.com/office/drawing/2014/main" id="{DD2BC505-5C91-4D55-9190-AEC5288B6A07}"/>
              </a:ext>
            </a:extLst>
          </p:cNvPr>
          <p:cNvSpPr>
            <a:spLocks/>
          </p:cNvSpPr>
          <p:nvPr userDrawn="1"/>
        </p:nvSpPr>
        <p:spPr bwMode="auto">
          <a:xfrm>
            <a:off x="2121" y="0"/>
            <a:ext cx="12187767" cy="4658784"/>
          </a:xfrm>
          <a:custGeom>
            <a:avLst/>
            <a:gdLst>
              <a:gd name="T0" fmla="*/ 11516 w 11516"/>
              <a:gd name="T1" fmla="*/ 0 h 4401"/>
              <a:gd name="T2" fmla="*/ 11516 w 11516"/>
              <a:gd name="T3" fmla="*/ 3894 h 4401"/>
              <a:gd name="T4" fmla="*/ 0 w 11516"/>
              <a:gd name="T5" fmla="*/ 4401 h 4401"/>
              <a:gd name="T6" fmla="*/ 0 w 11516"/>
              <a:gd name="T7" fmla="*/ 0 h 4401"/>
              <a:gd name="T8" fmla="*/ 11516 w 11516"/>
              <a:gd name="T9" fmla="*/ 0 h 4401"/>
            </a:gdLst>
            <a:ahLst/>
            <a:cxnLst>
              <a:cxn ang="0">
                <a:pos x="T0" y="T1"/>
              </a:cxn>
              <a:cxn ang="0">
                <a:pos x="T2" y="T3"/>
              </a:cxn>
              <a:cxn ang="0">
                <a:pos x="T4" y="T5"/>
              </a:cxn>
              <a:cxn ang="0">
                <a:pos x="T6" y="T7"/>
              </a:cxn>
              <a:cxn ang="0">
                <a:pos x="T8" y="T9"/>
              </a:cxn>
            </a:cxnLst>
            <a:rect l="0" t="0" r="r" b="b"/>
            <a:pathLst>
              <a:path w="11516" h="4401">
                <a:moveTo>
                  <a:pt x="11516" y="0"/>
                </a:moveTo>
                <a:lnTo>
                  <a:pt x="11516" y="3894"/>
                </a:lnTo>
                <a:lnTo>
                  <a:pt x="0" y="4401"/>
                </a:lnTo>
                <a:lnTo>
                  <a:pt x="0" y="0"/>
                </a:lnTo>
                <a:lnTo>
                  <a:pt x="11516" y="0"/>
                </a:lnTo>
                <a:close/>
              </a:path>
            </a:pathLst>
          </a:custGeom>
          <a:solidFill>
            <a:schemeClr val="tx1"/>
          </a:solidFill>
          <a:ln>
            <a:noFill/>
          </a:ln>
        </p:spPr>
        <p:txBody>
          <a:bodyPr vert="horz" wrap="square" lIns="121920" tIns="60960" rIns="121920" bIns="60960" numCol="1" anchor="t" anchorCtr="0" compatLnSpc="1">
            <a:prstTxWarp prst="textNoShape">
              <a:avLst/>
            </a:prstTxWarp>
          </a:bodyPr>
          <a:lstStyle/>
          <a:p>
            <a:endParaRPr lang="en-US" sz="2400" dirty="0"/>
          </a:p>
        </p:txBody>
      </p:sp>
      <p:sp>
        <p:nvSpPr>
          <p:cNvPr id="2" name="Title 1"/>
          <p:cNvSpPr>
            <a:spLocks noGrp="1"/>
          </p:cNvSpPr>
          <p:nvPr>
            <p:ph type="title" hasCustomPrompt="1"/>
          </p:nvPr>
        </p:nvSpPr>
        <p:spPr>
          <a:xfrm>
            <a:off x="5950272" y="2144501"/>
            <a:ext cx="5632129" cy="1143000"/>
          </a:xfrm>
        </p:spPr>
        <p:txBody>
          <a:bodyPr>
            <a:normAutofit/>
          </a:bodyPr>
          <a:lstStyle>
            <a:lvl1pPr algn="l">
              <a:defRPr sz="6400" baseline="0">
                <a:solidFill>
                  <a:schemeClr val="bg1"/>
                </a:solidFill>
              </a:defRPr>
            </a:lvl1pPr>
          </a:lstStyle>
          <a:p>
            <a:r>
              <a:rPr lang="en-US" dirty="0"/>
              <a:t>Restaurant</a:t>
            </a:r>
            <a:endParaRPr lang="en-US" noProof="0" dirty="0"/>
          </a:p>
        </p:txBody>
      </p:sp>
      <p:sp>
        <p:nvSpPr>
          <p:cNvPr id="3" name="Date Placeholder 2"/>
          <p:cNvSpPr>
            <a:spLocks noGrp="1"/>
          </p:cNvSpPr>
          <p:nvPr>
            <p:ph type="dt" sz="half" idx="10"/>
          </p:nvPr>
        </p:nvSpPr>
        <p:spPr/>
        <p:txBody>
          <a:bodyPr/>
          <a:lstStyle>
            <a:lvl1pPr>
              <a:defRPr>
                <a:solidFill>
                  <a:schemeClr val="bg1">
                    <a:lumMod val="65000"/>
                  </a:schemeClr>
                </a:solidFill>
              </a:defRPr>
            </a:lvl1pPr>
          </a:lstStyle>
          <a:p>
            <a:fld id="{FFF30096-E2FA-4C53-8FFA-C198FACBBC31}" type="datetimeFigureOut">
              <a:rPr lang="en-US" smtClean="0"/>
              <a:pPr/>
              <a:t>4/28/2020</a:t>
            </a:fld>
            <a:endParaRPr lang="en-US" dirty="0"/>
          </a:p>
        </p:txBody>
      </p:sp>
      <p:sp>
        <p:nvSpPr>
          <p:cNvPr id="4" name="Footer Placeholder 3"/>
          <p:cNvSpPr>
            <a:spLocks noGrp="1"/>
          </p:cNvSpPr>
          <p:nvPr>
            <p:ph type="ftr" sz="quarter" idx="11"/>
          </p:nvPr>
        </p:nvSpPr>
        <p:spPr/>
        <p:txBody>
          <a:bodyPr/>
          <a:lstStyle>
            <a:lvl1pPr>
              <a:defRPr>
                <a:solidFill>
                  <a:schemeClr val="bg1">
                    <a:lumMod val="65000"/>
                  </a:schemeClr>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1">
                    <a:lumMod val="65000"/>
                  </a:schemeClr>
                </a:solidFill>
              </a:defRPr>
            </a:lvl1pPr>
          </a:lstStyle>
          <a:p>
            <a:fld id="{BE6EB2CE-F8EE-47A0-A8D1-750600A29654}" type="slidenum">
              <a:rPr lang="en-US" smtClean="0"/>
              <a:pPr/>
              <a:t>‹#›</a:t>
            </a:fld>
            <a:endParaRPr lang="en-US" dirty="0"/>
          </a:p>
        </p:txBody>
      </p:sp>
      <p:sp>
        <p:nvSpPr>
          <p:cNvPr id="213" name="Text Placeholder 4"/>
          <p:cNvSpPr>
            <a:spLocks noGrp="1"/>
          </p:cNvSpPr>
          <p:nvPr>
            <p:ph type="body" sz="quarter" idx="35" hasCustomPrompt="1"/>
          </p:nvPr>
        </p:nvSpPr>
        <p:spPr>
          <a:xfrm>
            <a:off x="6001506" y="3009474"/>
            <a:ext cx="5617972" cy="603249"/>
          </a:xfrm>
        </p:spPr>
        <p:txBody>
          <a:bodyPr anchor="ctr">
            <a:noAutofit/>
          </a:bodyPr>
          <a:lstStyle>
            <a:lvl1pPr marL="0" indent="0" algn="l">
              <a:buNone/>
              <a:defRPr sz="2400">
                <a:solidFill>
                  <a:schemeClr val="bg1"/>
                </a:solidFill>
              </a:defRPr>
            </a:lvl1pPr>
          </a:lstStyle>
          <a:p>
            <a:r>
              <a:rPr lang="en-US" dirty="0"/>
              <a:t>PowerPoint template</a:t>
            </a:r>
          </a:p>
        </p:txBody>
      </p:sp>
      <p:grpSp>
        <p:nvGrpSpPr>
          <p:cNvPr id="123" name="Group 122">
            <a:extLst>
              <a:ext uri="{FF2B5EF4-FFF2-40B4-BE49-F238E27FC236}">
                <a16:creationId xmlns:a16="http://schemas.microsoft.com/office/drawing/2014/main" id="{CABCE8C3-62E7-4955-B146-33000D3A4AAB}"/>
              </a:ext>
            </a:extLst>
          </p:cNvPr>
          <p:cNvGrpSpPr/>
          <p:nvPr userDrawn="1"/>
        </p:nvGrpSpPr>
        <p:grpSpPr>
          <a:xfrm>
            <a:off x="1991789" y="3412068"/>
            <a:ext cx="2468033" cy="857251"/>
            <a:chOff x="1493841" y="2559051"/>
            <a:chExt cx="1851025" cy="642938"/>
          </a:xfrm>
        </p:grpSpPr>
        <p:sp>
          <p:nvSpPr>
            <p:cNvPr id="22" name="Freeform 16">
              <a:extLst>
                <a:ext uri="{FF2B5EF4-FFF2-40B4-BE49-F238E27FC236}">
                  <a16:creationId xmlns:a16="http://schemas.microsoft.com/office/drawing/2014/main" id="{EDF0F448-A2CB-4854-9AF6-C920C73C7C21}"/>
                </a:ext>
              </a:extLst>
            </p:cNvPr>
            <p:cNvSpPr>
              <a:spLocks/>
            </p:cNvSpPr>
            <p:nvPr userDrawn="1"/>
          </p:nvSpPr>
          <p:spPr bwMode="auto">
            <a:xfrm>
              <a:off x="1493841" y="2559051"/>
              <a:ext cx="950913" cy="642938"/>
            </a:xfrm>
            <a:custGeom>
              <a:avLst/>
              <a:gdLst>
                <a:gd name="T0" fmla="*/ 1016 w 1197"/>
                <a:gd name="T1" fmla="*/ 375 h 810"/>
                <a:gd name="T2" fmla="*/ 902 w 1197"/>
                <a:gd name="T3" fmla="*/ 584 h 810"/>
                <a:gd name="T4" fmla="*/ 882 w 1197"/>
                <a:gd name="T5" fmla="*/ 664 h 810"/>
                <a:gd name="T6" fmla="*/ 896 w 1197"/>
                <a:gd name="T7" fmla="*/ 721 h 810"/>
                <a:gd name="T8" fmla="*/ 937 w 1197"/>
                <a:gd name="T9" fmla="*/ 755 h 810"/>
                <a:gd name="T10" fmla="*/ 944 w 1197"/>
                <a:gd name="T11" fmla="*/ 764 h 810"/>
                <a:gd name="T12" fmla="*/ 902 w 1197"/>
                <a:gd name="T13" fmla="*/ 765 h 810"/>
                <a:gd name="T14" fmla="*/ 846 w 1197"/>
                <a:gd name="T15" fmla="*/ 738 h 810"/>
                <a:gd name="T16" fmla="*/ 805 w 1197"/>
                <a:gd name="T17" fmla="*/ 667 h 810"/>
                <a:gd name="T18" fmla="*/ 800 w 1197"/>
                <a:gd name="T19" fmla="*/ 606 h 810"/>
                <a:gd name="T20" fmla="*/ 829 w 1197"/>
                <a:gd name="T21" fmla="*/ 498 h 810"/>
                <a:gd name="T22" fmla="*/ 899 w 1197"/>
                <a:gd name="T23" fmla="*/ 366 h 810"/>
                <a:gd name="T24" fmla="*/ 1037 w 1197"/>
                <a:gd name="T25" fmla="*/ 162 h 810"/>
                <a:gd name="T26" fmla="*/ 695 w 1197"/>
                <a:gd name="T27" fmla="*/ 571 h 810"/>
                <a:gd name="T28" fmla="*/ 603 w 1197"/>
                <a:gd name="T29" fmla="*/ 732 h 810"/>
                <a:gd name="T30" fmla="*/ 595 w 1197"/>
                <a:gd name="T31" fmla="*/ 759 h 810"/>
                <a:gd name="T32" fmla="*/ 598 w 1197"/>
                <a:gd name="T33" fmla="*/ 776 h 810"/>
                <a:gd name="T34" fmla="*/ 582 w 1197"/>
                <a:gd name="T35" fmla="*/ 778 h 810"/>
                <a:gd name="T36" fmla="*/ 534 w 1197"/>
                <a:gd name="T37" fmla="*/ 733 h 810"/>
                <a:gd name="T38" fmla="*/ 517 w 1197"/>
                <a:gd name="T39" fmla="*/ 679 h 810"/>
                <a:gd name="T40" fmla="*/ 550 w 1197"/>
                <a:gd name="T41" fmla="*/ 587 h 810"/>
                <a:gd name="T42" fmla="*/ 745 w 1197"/>
                <a:gd name="T43" fmla="*/ 256 h 810"/>
                <a:gd name="T44" fmla="*/ 702 w 1197"/>
                <a:gd name="T45" fmla="*/ 260 h 810"/>
                <a:gd name="T46" fmla="*/ 391 w 1197"/>
                <a:gd name="T47" fmla="*/ 612 h 810"/>
                <a:gd name="T48" fmla="*/ 315 w 1197"/>
                <a:gd name="T49" fmla="*/ 752 h 810"/>
                <a:gd name="T50" fmla="*/ 317 w 1197"/>
                <a:gd name="T51" fmla="*/ 794 h 810"/>
                <a:gd name="T52" fmla="*/ 313 w 1197"/>
                <a:gd name="T53" fmla="*/ 808 h 810"/>
                <a:gd name="T54" fmla="*/ 296 w 1197"/>
                <a:gd name="T55" fmla="*/ 805 h 810"/>
                <a:gd name="T56" fmla="*/ 240 w 1197"/>
                <a:gd name="T57" fmla="*/ 734 h 810"/>
                <a:gd name="T58" fmla="*/ 230 w 1197"/>
                <a:gd name="T59" fmla="*/ 700 h 810"/>
                <a:gd name="T60" fmla="*/ 259 w 1197"/>
                <a:gd name="T61" fmla="*/ 622 h 810"/>
                <a:gd name="T62" fmla="*/ 519 w 1197"/>
                <a:gd name="T63" fmla="*/ 243 h 810"/>
                <a:gd name="T64" fmla="*/ 615 w 1197"/>
                <a:gd name="T65" fmla="*/ 97 h 810"/>
                <a:gd name="T66" fmla="*/ 634 w 1197"/>
                <a:gd name="T67" fmla="*/ 49 h 810"/>
                <a:gd name="T68" fmla="*/ 570 w 1197"/>
                <a:gd name="T69" fmla="*/ 74 h 810"/>
                <a:gd name="T70" fmla="*/ 377 w 1197"/>
                <a:gd name="T71" fmla="*/ 185 h 810"/>
                <a:gd name="T72" fmla="*/ 184 w 1197"/>
                <a:gd name="T73" fmla="*/ 342 h 810"/>
                <a:gd name="T74" fmla="*/ 110 w 1197"/>
                <a:gd name="T75" fmla="*/ 420 h 810"/>
                <a:gd name="T76" fmla="*/ 138 w 1197"/>
                <a:gd name="T77" fmla="*/ 426 h 810"/>
                <a:gd name="T78" fmla="*/ 142 w 1197"/>
                <a:gd name="T79" fmla="*/ 435 h 810"/>
                <a:gd name="T80" fmla="*/ 111 w 1197"/>
                <a:gd name="T81" fmla="*/ 448 h 810"/>
                <a:gd name="T82" fmla="*/ 57 w 1197"/>
                <a:gd name="T83" fmla="*/ 434 h 810"/>
                <a:gd name="T84" fmla="*/ 4 w 1197"/>
                <a:gd name="T85" fmla="*/ 365 h 810"/>
                <a:gd name="T86" fmla="*/ 5 w 1197"/>
                <a:gd name="T87" fmla="*/ 346 h 810"/>
                <a:gd name="T88" fmla="*/ 195 w 1197"/>
                <a:gd name="T89" fmla="*/ 203 h 810"/>
                <a:gd name="T90" fmla="*/ 340 w 1197"/>
                <a:gd name="T91" fmla="*/ 108 h 810"/>
                <a:gd name="T92" fmla="*/ 527 w 1197"/>
                <a:gd name="T93" fmla="*/ 19 h 810"/>
                <a:gd name="T94" fmla="*/ 603 w 1197"/>
                <a:gd name="T95" fmla="*/ 0 h 810"/>
                <a:gd name="T96" fmla="*/ 650 w 1197"/>
                <a:gd name="T97" fmla="*/ 19 h 810"/>
                <a:gd name="T98" fmla="*/ 687 w 1197"/>
                <a:gd name="T99" fmla="*/ 64 h 810"/>
                <a:gd name="T100" fmla="*/ 691 w 1197"/>
                <a:gd name="T101" fmla="*/ 114 h 810"/>
                <a:gd name="T102" fmla="*/ 648 w 1197"/>
                <a:gd name="T103" fmla="*/ 222 h 810"/>
                <a:gd name="T104" fmla="*/ 541 w 1197"/>
                <a:gd name="T105" fmla="*/ 384 h 810"/>
                <a:gd name="T106" fmla="*/ 851 w 1197"/>
                <a:gd name="T107" fmla="*/ 38 h 810"/>
                <a:gd name="T108" fmla="*/ 878 w 1197"/>
                <a:gd name="T109" fmla="*/ 21 h 810"/>
                <a:gd name="T110" fmla="*/ 904 w 1197"/>
                <a:gd name="T111" fmla="*/ 33 h 810"/>
                <a:gd name="T112" fmla="*/ 967 w 1197"/>
                <a:gd name="T113" fmla="*/ 98 h 810"/>
                <a:gd name="T114" fmla="*/ 737 w 1197"/>
                <a:gd name="T115" fmla="*/ 467 h 810"/>
                <a:gd name="T116" fmla="*/ 1003 w 1197"/>
                <a:gd name="T117" fmla="*/ 151 h 810"/>
                <a:gd name="T118" fmla="*/ 1095 w 1197"/>
                <a:gd name="T119" fmla="*/ 49 h 810"/>
                <a:gd name="T120" fmla="*/ 1128 w 1197"/>
                <a:gd name="T121" fmla="*/ 59 h 810"/>
                <a:gd name="T122" fmla="*/ 1190 w 1197"/>
                <a:gd name="T123" fmla="*/ 112 h 810"/>
                <a:gd name="T124" fmla="*/ 1193 w 1197"/>
                <a:gd name="T125" fmla="*/ 14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97" h="810">
                  <a:moveTo>
                    <a:pt x="1186" y="150"/>
                  </a:moveTo>
                  <a:lnTo>
                    <a:pt x="1186" y="150"/>
                  </a:lnTo>
                  <a:lnTo>
                    <a:pt x="1134" y="213"/>
                  </a:lnTo>
                  <a:lnTo>
                    <a:pt x="1089" y="272"/>
                  </a:lnTo>
                  <a:lnTo>
                    <a:pt x="1050" y="326"/>
                  </a:lnTo>
                  <a:lnTo>
                    <a:pt x="1016" y="375"/>
                  </a:lnTo>
                  <a:lnTo>
                    <a:pt x="988" y="420"/>
                  </a:lnTo>
                  <a:lnTo>
                    <a:pt x="962" y="462"/>
                  </a:lnTo>
                  <a:lnTo>
                    <a:pt x="943" y="499"/>
                  </a:lnTo>
                  <a:lnTo>
                    <a:pt x="925" y="531"/>
                  </a:lnTo>
                  <a:lnTo>
                    <a:pt x="913" y="560"/>
                  </a:lnTo>
                  <a:lnTo>
                    <a:pt x="902" y="584"/>
                  </a:lnTo>
                  <a:lnTo>
                    <a:pt x="894" y="605"/>
                  </a:lnTo>
                  <a:lnTo>
                    <a:pt x="890" y="621"/>
                  </a:lnTo>
                  <a:lnTo>
                    <a:pt x="884" y="643"/>
                  </a:lnTo>
                  <a:lnTo>
                    <a:pt x="883" y="650"/>
                  </a:lnTo>
                  <a:lnTo>
                    <a:pt x="883" y="650"/>
                  </a:lnTo>
                  <a:lnTo>
                    <a:pt x="882" y="664"/>
                  </a:lnTo>
                  <a:lnTo>
                    <a:pt x="882" y="676"/>
                  </a:lnTo>
                  <a:lnTo>
                    <a:pt x="883" y="687"/>
                  </a:lnTo>
                  <a:lnTo>
                    <a:pt x="885" y="697"/>
                  </a:lnTo>
                  <a:lnTo>
                    <a:pt x="887" y="706"/>
                  </a:lnTo>
                  <a:lnTo>
                    <a:pt x="892" y="714"/>
                  </a:lnTo>
                  <a:lnTo>
                    <a:pt x="896" y="721"/>
                  </a:lnTo>
                  <a:lnTo>
                    <a:pt x="900" y="728"/>
                  </a:lnTo>
                  <a:lnTo>
                    <a:pt x="908" y="738"/>
                  </a:lnTo>
                  <a:lnTo>
                    <a:pt x="916" y="745"/>
                  </a:lnTo>
                  <a:lnTo>
                    <a:pt x="924" y="750"/>
                  </a:lnTo>
                  <a:lnTo>
                    <a:pt x="937" y="755"/>
                  </a:lnTo>
                  <a:lnTo>
                    <a:pt x="937" y="755"/>
                  </a:lnTo>
                  <a:lnTo>
                    <a:pt x="940" y="756"/>
                  </a:lnTo>
                  <a:lnTo>
                    <a:pt x="943" y="758"/>
                  </a:lnTo>
                  <a:lnTo>
                    <a:pt x="944" y="761"/>
                  </a:lnTo>
                  <a:lnTo>
                    <a:pt x="944" y="761"/>
                  </a:lnTo>
                  <a:lnTo>
                    <a:pt x="944" y="763"/>
                  </a:lnTo>
                  <a:lnTo>
                    <a:pt x="944" y="764"/>
                  </a:lnTo>
                  <a:lnTo>
                    <a:pt x="940" y="766"/>
                  </a:lnTo>
                  <a:lnTo>
                    <a:pt x="937" y="768"/>
                  </a:lnTo>
                  <a:lnTo>
                    <a:pt x="937" y="768"/>
                  </a:lnTo>
                  <a:lnTo>
                    <a:pt x="924" y="767"/>
                  </a:lnTo>
                  <a:lnTo>
                    <a:pt x="914" y="767"/>
                  </a:lnTo>
                  <a:lnTo>
                    <a:pt x="902" y="765"/>
                  </a:lnTo>
                  <a:lnTo>
                    <a:pt x="893" y="763"/>
                  </a:lnTo>
                  <a:lnTo>
                    <a:pt x="884" y="760"/>
                  </a:lnTo>
                  <a:lnTo>
                    <a:pt x="875" y="757"/>
                  </a:lnTo>
                  <a:lnTo>
                    <a:pt x="867" y="752"/>
                  </a:lnTo>
                  <a:lnTo>
                    <a:pt x="860" y="749"/>
                  </a:lnTo>
                  <a:lnTo>
                    <a:pt x="846" y="738"/>
                  </a:lnTo>
                  <a:lnTo>
                    <a:pt x="836" y="727"/>
                  </a:lnTo>
                  <a:lnTo>
                    <a:pt x="826" y="715"/>
                  </a:lnTo>
                  <a:lnTo>
                    <a:pt x="818" y="703"/>
                  </a:lnTo>
                  <a:lnTo>
                    <a:pt x="813" y="691"/>
                  </a:lnTo>
                  <a:lnTo>
                    <a:pt x="808" y="679"/>
                  </a:lnTo>
                  <a:lnTo>
                    <a:pt x="805" y="667"/>
                  </a:lnTo>
                  <a:lnTo>
                    <a:pt x="802" y="658"/>
                  </a:lnTo>
                  <a:lnTo>
                    <a:pt x="800" y="643"/>
                  </a:lnTo>
                  <a:lnTo>
                    <a:pt x="799" y="637"/>
                  </a:lnTo>
                  <a:lnTo>
                    <a:pt x="799" y="637"/>
                  </a:lnTo>
                  <a:lnTo>
                    <a:pt x="799" y="622"/>
                  </a:lnTo>
                  <a:lnTo>
                    <a:pt x="800" y="606"/>
                  </a:lnTo>
                  <a:lnTo>
                    <a:pt x="802" y="589"/>
                  </a:lnTo>
                  <a:lnTo>
                    <a:pt x="806" y="573"/>
                  </a:lnTo>
                  <a:lnTo>
                    <a:pt x="813" y="545"/>
                  </a:lnTo>
                  <a:lnTo>
                    <a:pt x="815" y="533"/>
                  </a:lnTo>
                  <a:lnTo>
                    <a:pt x="815" y="533"/>
                  </a:lnTo>
                  <a:lnTo>
                    <a:pt x="829" y="498"/>
                  </a:lnTo>
                  <a:lnTo>
                    <a:pt x="838" y="477"/>
                  </a:lnTo>
                  <a:lnTo>
                    <a:pt x="848" y="455"/>
                  </a:lnTo>
                  <a:lnTo>
                    <a:pt x="848" y="455"/>
                  </a:lnTo>
                  <a:lnTo>
                    <a:pt x="859" y="435"/>
                  </a:lnTo>
                  <a:lnTo>
                    <a:pt x="870" y="414"/>
                  </a:lnTo>
                  <a:lnTo>
                    <a:pt x="899" y="366"/>
                  </a:lnTo>
                  <a:lnTo>
                    <a:pt x="930" y="318"/>
                  </a:lnTo>
                  <a:lnTo>
                    <a:pt x="962" y="271"/>
                  </a:lnTo>
                  <a:lnTo>
                    <a:pt x="1016" y="195"/>
                  </a:lnTo>
                  <a:lnTo>
                    <a:pt x="1039" y="163"/>
                  </a:lnTo>
                  <a:lnTo>
                    <a:pt x="1037" y="162"/>
                  </a:lnTo>
                  <a:lnTo>
                    <a:pt x="1037" y="162"/>
                  </a:lnTo>
                  <a:lnTo>
                    <a:pt x="946" y="266"/>
                  </a:lnTo>
                  <a:lnTo>
                    <a:pt x="872" y="352"/>
                  </a:lnTo>
                  <a:lnTo>
                    <a:pt x="814" y="424"/>
                  </a:lnTo>
                  <a:lnTo>
                    <a:pt x="768" y="479"/>
                  </a:lnTo>
                  <a:lnTo>
                    <a:pt x="711" y="549"/>
                  </a:lnTo>
                  <a:lnTo>
                    <a:pt x="695" y="571"/>
                  </a:lnTo>
                  <a:lnTo>
                    <a:pt x="695" y="571"/>
                  </a:lnTo>
                  <a:lnTo>
                    <a:pt x="671" y="609"/>
                  </a:lnTo>
                  <a:lnTo>
                    <a:pt x="650" y="644"/>
                  </a:lnTo>
                  <a:lnTo>
                    <a:pt x="633" y="673"/>
                  </a:lnTo>
                  <a:lnTo>
                    <a:pt x="620" y="697"/>
                  </a:lnTo>
                  <a:lnTo>
                    <a:pt x="603" y="732"/>
                  </a:lnTo>
                  <a:lnTo>
                    <a:pt x="597" y="743"/>
                  </a:lnTo>
                  <a:lnTo>
                    <a:pt x="597" y="743"/>
                  </a:lnTo>
                  <a:lnTo>
                    <a:pt x="596" y="748"/>
                  </a:lnTo>
                  <a:lnTo>
                    <a:pt x="595" y="752"/>
                  </a:lnTo>
                  <a:lnTo>
                    <a:pt x="595" y="756"/>
                  </a:lnTo>
                  <a:lnTo>
                    <a:pt x="595" y="759"/>
                  </a:lnTo>
                  <a:lnTo>
                    <a:pt x="597" y="765"/>
                  </a:lnTo>
                  <a:lnTo>
                    <a:pt x="598" y="766"/>
                  </a:lnTo>
                  <a:lnTo>
                    <a:pt x="598" y="766"/>
                  </a:lnTo>
                  <a:lnTo>
                    <a:pt x="601" y="771"/>
                  </a:lnTo>
                  <a:lnTo>
                    <a:pt x="601" y="773"/>
                  </a:lnTo>
                  <a:lnTo>
                    <a:pt x="598" y="776"/>
                  </a:lnTo>
                  <a:lnTo>
                    <a:pt x="598" y="776"/>
                  </a:lnTo>
                  <a:lnTo>
                    <a:pt x="597" y="779"/>
                  </a:lnTo>
                  <a:lnTo>
                    <a:pt x="595" y="780"/>
                  </a:lnTo>
                  <a:lnTo>
                    <a:pt x="590" y="780"/>
                  </a:lnTo>
                  <a:lnTo>
                    <a:pt x="582" y="778"/>
                  </a:lnTo>
                  <a:lnTo>
                    <a:pt x="582" y="778"/>
                  </a:lnTo>
                  <a:lnTo>
                    <a:pt x="571" y="771"/>
                  </a:lnTo>
                  <a:lnTo>
                    <a:pt x="562" y="764"/>
                  </a:lnTo>
                  <a:lnTo>
                    <a:pt x="552" y="756"/>
                  </a:lnTo>
                  <a:lnTo>
                    <a:pt x="545" y="749"/>
                  </a:lnTo>
                  <a:lnTo>
                    <a:pt x="539" y="741"/>
                  </a:lnTo>
                  <a:lnTo>
                    <a:pt x="534" y="733"/>
                  </a:lnTo>
                  <a:lnTo>
                    <a:pt x="526" y="718"/>
                  </a:lnTo>
                  <a:lnTo>
                    <a:pt x="521" y="704"/>
                  </a:lnTo>
                  <a:lnTo>
                    <a:pt x="519" y="692"/>
                  </a:lnTo>
                  <a:lnTo>
                    <a:pt x="518" y="683"/>
                  </a:lnTo>
                  <a:lnTo>
                    <a:pt x="518" y="683"/>
                  </a:lnTo>
                  <a:lnTo>
                    <a:pt x="517" y="679"/>
                  </a:lnTo>
                  <a:lnTo>
                    <a:pt x="518" y="673"/>
                  </a:lnTo>
                  <a:lnTo>
                    <a:pt x="520" y="659"/>
                  </a:lnTo>
                  <a:lnTo>
                    <a:pt x="526" y="643"/>
                  </a:lnTo>
                  <a:lnTo>
                    <a:pt x="532" y="627"/>
                  </a:lnTo>
                  <a:lnTo>
                    <a:pt x="544" y="599"/>
                  </a:lnTo>
                  <a:lnTo>
                    <a:pt x="550" y="587"/>
                  </a:lnTo>
                  <a:lnTo>
                    <a:pt x="550" y="587"/>
                  </a:lnTo>
                  <a:lnTo>
                    <a:pt x="578" y="537"/>
                  </a:lnTo>
                  <a:lnTo>
                    <a:pt x="604" y="488"/>
                  </a:lnTo>
                  <a:lnTo>
                    <a:pt x="656" y="400"/>
                  </a:lnTo>
                  <a:lnTo>
                    <a:pt x="703" y="321"/>
                  </a:lnTo>
                  <a:lnTo>
                    <a:pt x="745" y="256"/>
                  </a:lnTo>
                  <a:lnTo>
                    <a:pt x="779" y="202"/>
                  </a:lnTo>
                  <a:lnTo>
                    <a:pt x="806" y="162"/>
                  </a:lnTo>
                  <a:lnTo>
                    <a:pt x="829" y="130"/>
                  </a:lnTo>
                  <a:lnTo>
                    <a:pt x="826" y="128"/>
                  </a:lnTo>
                  <a:lnTo>
                    <a:pt x="826" y="128"/>
                  </a:lnTo>
                  <a:lnTo>
                    <a:pt x="702" y="260"/>
                  </a:lnTo>
                  <a:lnTo>
                    <a:pt x="603" y="367"/>
                  </a:lnTo>
                  <a:lnTo>
                    <a:pt x="527" y="452"/>
                  </a:lnTo>
                  <a:lnTo>
                    <a:pt x="471" y="516"/>
                  </a:lnTo>
                  <a:lnTo>
                    <a:pt x="431" y="561"/>
                  </a:lnTo>
                  <a:lnTo>
                    <a:pt x="407" y="591"/>
                  </a:lnTo>
                  <a:lnTo>
                    <a:pt x="391" y="612"/>
                  </a:lnTo>
                  <a:lnTo>
                    <a:pt x="391" y="612"/>
                  </a:lnTo>
                  <a:lnTo>
                    <a:pt x="363" y="652"/>
                  </a:lnTo>
                  <a:lnTo>
                    <a:pt x="344" y="687"/>
                  </a:lnTo>
                  <a:lnTo>
                    <a:pt x="329" y="714"/>
                  </a:lnTo>
                  <a:lnTo>
                    <a:pt x="320" y="736"/>
                  </a:lnTo>
                  <a:lnTo>
                    <a:pt x="315" y="752"/>
                  </a:lnTo>
                  <a:lnTo>
                    <a:pt x="312" y="763"/>
                  </a:lnTo>
                  <a:lnTo>
                    <a:pt x="312" y="772"/>
                  </a:lnTo>
                  <a:lnTo>
                    <a:pt x="312" y="772"/>
                  </a:lnTo>
                  <a:lnTo>
                    <a:pt x="313" y="779"/>
                  </a:lnTo>
                  <a:lnTo>
                    <a:pt x="314" y="786"/>
                  </a:lnTo>
                  <a:lnTo>
                    <a:pt x="317" y="794"/>
                  </a:lnTo>
                  <a:lnTo>
                    <a:pt x="317" y="794"/>
                  </a:lnTo>
                  <a:lnTo>
                    <a:pt x="319" y="797"/>
                  </a:lnTo>
                  <a:lnTo>
                    <a:pt x="319" y="799"/>
                  </a:lnTo>
                  <a:lnTo>
                    <a:pt x="316" y="804"/>
                  </a:lnTo>
                  <a:lnTo>
                    <a:pt x="314" y="806"/>
                  </a:lnTo>
                  <a:lnTo>
                    <a:pt x="313" y="808"/>
                  </a:lnTo>
                  <a:lnTo>
                    <a:pt x="313" y="808"/>
                  </a:lnTo>
                  <a:lnTo>
                    <a:pt x="309" y="810"/>
                  </a:lnTo>
                  <a:lnTo>
                    <a:pt x="306" y="810"/>
                  </a:lnTo>
                  <a:lnTo>
                    <a:pt x="304" y="810"/>
                  </a:lnTo>
                  <a:lnTo>
                    <a:pt x="300" y="809"/>
                  </a:lnTo>
                  <a:lnTo>
                    <a:pt x="296" y="805"/>
                  </a:lnTo>
                  <a:lnTo>
                    <a:pt x="294" y="804"/>
                  </a:lnTo>
                  <a:lnTo>
                    <a:pt x="294" y="804"/>
                  </a:lnTo>
                  <a:lnTo>
                    <a:pt x="274" y="783"/>
                  </a:lnTo>
                  <a:lnTo>
                    <a:pt x="259" y="764"/>
                  </a:lnTo>
                  <a:lnTo>
                    <a:pt x="247" y="748"/>
                  </a:lnTo>
                  <a:lnTo>
                    <a:pt x="240" y="734"/>
                  </a:lnTo>
                  <a:lnTo>
                    <a:pt x="236" y="722"/>
                  </a:lnTo>
                  <a:lnTo>
                    <a:pt x="233" y="713"/>
                  </a:lnTo>
                  <a:lnTo>
                    <a:pt x="232" y="706"/>
                  </a:lnTo>
                  <a:lnTo>
                    <a:pt x="232" y="706"/>
                  </a:lnTo>
                  <a:lnTo>
                    <a:pt x="231" y="704"/>
                  </a:lnTo>
                  <a:lnTo>
                    <a:pt x="230" y="700"/>
                  </a:lnTo>
                  <a:lnTo>
                    <a:pt x="230" y="692"/>
                  </a:lnTo>
                  <a:lnTo>
                    <a:pt x="232" y="683"/>
                  </a:lnTo>
                  <a:lnTo>
                    <a:pt x="236" y="673"/>
                  </a:lnTo>
                  <a:lnTo>
                    <a:pt x="240" y="660"/>
                  </a:lnTo>
                  <a:lnTo>
                    <a:pt x="245" y="647"/>
                  </a:lnTo>
                  <a:lnTo>
                    <a:pt x="259" y="622"/>
                  </a:lnTo>
                  <a:lnTo>
                    <a:pt x="272" y="598"/>
                  </a:lnTo>
                  <a:lnTo>
                    <a:pt x="285" y="577"/>
                  </a:lnTo>
                  <a:lnTo>
                    <a:pt x="298" y="558"/>
                  </a:lnTo>
                  <a:lnTo>
                    <a:pt x="298" y="558"/>
                  </a:lnTo>
                  <a:lnTo>
                    <a:pt x="439" y="357"/>
                  </a:lnTo>
                  <a:lnTo>
                    <a:pt x="519" y="243"/>
                  </a:lnTo>
                  <a:lnTo>
                    <a:pt x="553" y="191"/>
                  </a:lnTo>
                  <a:lnTo>
                    <a:pt x="562" y="180"/>
                  </a:lnTo>
                  <a:lnTo>
                    <a:pt x="562" y="180"/>
                  </a:lnTo>
                  <a:lnTo>
                    <a:pt x="585" y="146"/>
                  </a:lnTo>
                  <a:lnTo>
                    <a:pt x="602" y="119"/>
                  </a:lnTo>
                  <a:lnTo>
                    <a:pt x="615" y="97"/>
                  </a:lnTo>
                  <a:lnTo>
                    <a:pt x="623" y="79"/>
                  </a:lnTo>
                  <a:lnTo>
                    <a:pt x="628" y="68"/>
                  </a:lnTo>
                  <a:lnTo>
                    <a:pt x="632" y="60"/>
                  </a:lnTo>
                  <a:lnTo>
                    <a:pt x="633" y="53"/>
                  </a:lnTo>
                  <a:lnTo>
                    <a:pt x="633" y="53"/>
                  </a:lnTo>
                  <a:lnTo>
                    <a:pt x="634" y="49"/>
                  </a:lnTo>
                  <a:lnTo>
                    <a:pt x="633" y="48"/>
                  </a:lnTo>
                  <a:lnTo>
                    <a:pt x="632" y="48"/>
                  </a:lnTo>
                  <a:lnTo>
                    <a:pt x="629" y="48"/>
                  </a:lnTo>
                  <a:lnTo>
                    <a:pt x="629" y="48"/>
                  </a:lnTo>
                  <a:lnTo>
                    <a:pt x="600" y="60"/>
                  </a:lnTo>
                  <a:lnTo>
                    <a:pt x="570" y="74"/>
                  </a:lnTo>
                  <a:lnTo>
                    <a:pt x="541" y="87"/>
                  </a:lnTo>
                  <a:lnTo>
                    <a:pt x="513" y="101"/>
                  </a:lnTo>
                  <a:lnTo>
                    <a:pt x="487" y="116"/>
                  </a:lnTo>
                  <a:lnTo>
                    <a:pt x="461" y="131"/>
                  </a:lnTo>
                  <a:lnTo>
                    <a:pt x="415" y="160"/>
                  </a:lnTo>
                  <a:lnTo>
                    <a:pt x="377" y="185"/>
                  </a:lnTo>
                  <a:lnTo>
                    <a:pt x="348" y="207"/>
                  </a:lnTo>
                  <a:lnTo>
                    <a:pt x="322" y="226"/>
                  </a:lnTo>
                  <a:lnTo>
                    <a:pt x="322" y="226"/>
                  </a:lnTo>
                  <a:lnTo>
                    <a:pt x="267" y="271"/>
                  </a:lnTo>
                  <a:lnTo>
                    <a:pt x="221" y="310"/>
                  </a:lnTo>
                  <a:lnTo>
                    <a:pt x="184" y="342"/>
                  </a:lnTo>
                  <a:lnTo>
                    <a:pt x="155" y="370"/>
                  </a:lnTo>
                  <a:lnTo>
                    <a:pt x="134" y="392"/>
                  </a:lnTo>
                  <a:lnTo>
                    <a:pt x="120" y="407"/>
                  </a:lnTo>
                  <a:lnTo>
                    <a:pt x="110" y="419"/>
                  </a:lnTo>
                  <a:lnTo>
                    <a:pt x="110" y="419"/>
                  </a:lnTo>
                  <a:lnTo>
                    <a:pt x="110" y="420"/>
                  </a:lnTo>
                  <a:lnTo>
                    <a:pt x="112" y="422"/>
                  </a:lnTo>
                  <a:lnTo>
                    <a:pt x="120" y="424"/>
                  </a:lnTo>
                  <a:lnTo>
                    <a:pt x="132" y="425"/>
                  </a:lnTo>
                  <a:lnTo>
                    <a:pt x="132" y="425"/>
                  </a:lnTo>
                  <a:lnTo>
                    <a:pt x="135" y="425"/>
                  </a:lnTo>
                  <a:lnTo>
                    <a:pt x="138" y="426"/>
                  </a:lnTo>
                  <a:lnTo>
                    <a:pt x="141" y="428"/>
                  </a:lnTo>
                  <a:lnTo>
                    <a:pt x="142" y="431"/>
                  </a:lnTo>
                  <a:lnTo>
                    <a:pt x="142" y="433"/>
                  </a:lnTo>
                  <a:lnTo>
                    <a:pt x="142" y="433"/>
                  </a:lnTo>
                  <a:lnTo>
                    <a:pt x="142" y="434"/>
                  </a:lnTo>
                  <a:lnTo>
                    <a:pt x="142" y="435"/>
                  </a:lnTo>
                  <a:lnTo>
                    <a:pt x="140" y="438"/>
                  </a:lnTo>
                  <a:lnTo>
                    <a:pt x="137" y="440"/>
                  </a:lnTo>
                  <a:lnTo>
                    <a:pt x="137" y="440"/>
                  </a:lnTo>
                  <a:lnTo>
                    <a:pt x="127" y="443"/>
                  </a:lnTo>
                  <a:lnTo>
                    <a:pt x="119" y="446"/>
                  </a:lnTo>
                  <a:lnTo>
                    <a:pt x="111" y="448"/>
                  </a:lnTo>
                  <a:lnTo>
                    <a:pt x="103" y="448"/>
                  </a:lnTo>
                  <a:lnTo>
                    <a:pt x="89" y="448"/>
                  </a:lnTo>
                  <a:lnTo>
                    <a:pt x="79" y="446"/>
                  </a:lnTo>
                  <a:lnTo>
                    <a:pt x="70" y="441"/>
                  </a:lnTo>
                  <a:lnTo>
                    <a:pt x="63" y="438"/>
                  </a:lnTo>
                  <a:lnTo>
                    <a:pt x="57" y="434"/>
                  </a:lnTo>
                  <a:lnTo>
                    <a:pt x="57" y="434"/>
                  </a:lnTo>
                  <a:lnTo>
                    <a:pt x="43" y="420"/>
                  </a:lnTo>
                  <a:lnTo>
                    <a:pt x="31" y="407"/>
                  </a:lnTo>
                  <a:lnTo>
                    <a:pt x="21" y="394"/>
                  </a:lnTo>
                  <a:lnTo>
                    <a:pt x="13" y="382"/>
                  </a:lnTo>
                  <a:lnTo>
                    <a:pt x="4" y="365"/>
                  </a:lnTo>
                  <a:lnTo>
                    <a:pt x="1" y="358"/>
                  </a:lnTo>
                  <a:lnTo>
                    <a:pt x="1" y="358"/>
                  </a:lnTo>
                  <a:lnTo>
                    <a:pt x="0" y="356"/>
                  </a:lnTo>
                  <a:lnTo>
                    <a:pt x="1" y="352"/>
                  </a:lnTo>
                  <a:lnTo>
                    <a:pt x="2" y="349"/>
                  </a:lnTo>
                  <a:lnTo>
                    <a:pt x="5" y="346"/>
                  </a:lnTo>
                  <a:lnTo>
                    <a:pt x="11" y="340"/>
                  </a:lnTo>
                  <a:lnTo>
                    <a:pt x="13" y="337"/>
                  </a:lnTo>
                  <a:lnTo>
                    <a:pt x="13" y="337"/>
                  </a:lnTo>
                  <a:lnTo>
                    <a:pt x="77" y="289"/>
                  </a:lnTo>
                  <a:lnTo>
                    <a:pt x="134" y="245"/>
                  </a:lnTo>
                  <a:lnTo>
                    <a:pt x="195" y="203"/>
                  </a:lnTo>
                  <a:lnTo>
                    <a:pt x="195" y="203"/>
                  </a:lnTo>
                  <a:lnTo>
                    <a:pt x="223" y="182"/>
                  </a:lnTo>
                  <a:lnTo>
                    <a:pt x="252" y="162"/>
                  </a:lnTo>
                  <a:lnTo>
                    <a:pt x="282" y="143"/>
                  </a:lnTo>
                  <a:lnTo>
                    <a:pt x="312" y="125"/>
                  </a:lnTo>
                  <a:lnTo>
                    <a:pt x="340" y="108"/>
                  </a:lnTo>
                  <a:lnTo>
                    <a:pt x="369" y="92"/>
                  </a:lnTo>
                  <a:lnTo>
                    <a:pt x="423" y="63"/>
                  </a:lnTo>
                  <a:lnTo>
                    <a:pt x="423" y="63"/>
                  </a:lnTo>
                  <a:lnTo>
                    <a:pt x="464" y="45"/>
                  </a:lnTo>
                  <a:lnTo>
                    <a:pt x="498" y="31"/>
                  </a:lnTo>
                  <a:lnTo>
                    <a:pt x="527" y="19"/>
                  </a:lnTo>
                  <a:lnTo>
                    <a:pt x="550" y="11"/>
                  </a:lnTo>
                  <a:lnTo>
                    <a:pt x="567" y="6"/>
                  </a:lnTo>
                  <a:lnTo>
                    <a:pt x="580" y="3"/>
                  </a:lnTo>
                  <a:lnTo>
                    <a:pt x="590" y="1"/>
                  </a:lnTo>
                  <a:lnTo>
                    <a:pt x="590" y="1"/>
                  </a:lnTo>
                  <a:lnTo>
                    <a:pt x="603" y="0"/>
                  </a:lnTo>
                  <a:lnTo>
                    <a:pt x="613" y="2"/>
                  </a:lnTo>
                  <a:lnTo>
                    <a:pt x="624" y="4"/>
                  </a:lnTo>
                  <a:lnTo>
                    <a:pt x="633" y="8"/>
                  </a:lnTo>
                  <a:lnTo>
                    <a:pt x="640" y="13"/>
                  </a:lnTo>
                  <a:lnTo>
                    <a:pt x="646" y="16"/>
                  </a:lnTo>
                  <a:lnTo>
                    <a:pt x="650" y="19"/>
                  </a:lnTo>
                  <a:lnTo>
                    <a:pt x="674" y="43"/>
                  </a:lnTo>
                  <a:lnTo>
                    <a:pt x="674" y="43"/>
                  </a:lnTo>
                  <a:lnTo>
                    <a:pt x="679" y="47"/>
                  </a:lnTo>
                  <a:lnTo>
                    <a:pt x="682" y="53"/>
                  </a:lnTo>
                  <a:lnTo>
                    <a:pt x="685" y="57"/>
                  </a:lnTo>
                  <a:lnTo>
                    <a:pt x="687" y="64"/>
                  </a:lnTo>
                  <a:lnTo>
                    <a:pt x="691" y="76"/>
                  </a:lnTo>
                  <a:lnTo>
                    <a:pt x="692" y="87"/>
                  </a:lnTo>
                  <a:lnTo>
                    <a:pt x="692" y="98"/>
                  </a:lnTo>
                  <a:lnTo>
                    <a:pt x="692" y="106"/>
                  </a:lnTo>
                  <a:lnTo>
                    <a:pt x="691" y="114"/>
                  </a:lnTo>
                  <a:lnTo>
                    <a:pt x="691" y="114"/>
                  </a:lnTo>
                  <a:lnTo>
                    <a:pt x="687" y="131"/>
                  </a:lnTo>
                  <a:lnTo>
                    <a:pt x="681" y="149"/>
                  </a:lnTo>
                  <a:lnTo>
                    <a:pt x="674" y="167"/>
                  </a:lnTo>
                  <a:lnTo>
                    <a:pt x="666" y="185"/>
                  </a:lnTo>
                  <a:lnTo>
                    <a:pt x="657" y="205"/>
                  </a:lnTo>
                  <a:lnTo>
                    <a:pt x="648" y="222"/>
                  </a:lnTo>
                  <a:lnTo>
                    <a:pt x="628" y="257"/>
                  </a:lnTo>
                  <a:lnTo>
                    <a:pt x="609" y="288"/>
                  </a:lnTo>
                  <a:lnTo>
                    <a:pt x="593" y="312"/>
                  </a:lnTo>
                  <a:lnTo>
                    <a:pt x="578" y="334"/>
                  </a:lnTo>
                  <a:lnTo>
                    <a:pt x="578" y="334"/>
                  </a:lnTo>
                  <a:lnTo>
                    <a:pt x="541" y="384"/>
                  </a:lnTo>
                  <a:lnTo>
                    <a:pt x="518" y="412"/>
                  </a:lnTo>
                  <a:lnTo>
                    <a:pt x="503" y="430"/>
                  </a:lnTo>
                  <a:lnTo>
                    <a:pt x="505" y="434"/>
                  </a:lnTo>
                  <a:lnTo>
                    <a:pt x="765" y="136"/>
                  </a:lnTo>
                  <a:lnTo>
                    <a:pt x="851" y="38"/>
                  </a:lnTo>
                  <a:lnTo>
                    <a:pt x="851" y="38"/>
                  </a:lnTo>
                  <a:lnTo>
                    <a:pt x="855" y="32"/>
                  </a:lnTo>
                  <a:lnTo>
                    <a:pt x="860" y="29"/>
                  </a:lnTo>
                  <a:lnTo>
                    <a:pt x="864" y="25"/>
                  </a:lnTo>
                  <a:lnTo>
                    <a:pt x="869" y="23"/>
                  </a:lnTo>
                  <a:lnTo>
                    <a:pt x="875" y="21"/>
                  </a:lnTo>
                  <a:lnTo>
                    <a:pt x="878" y="21"/>
                  </a:lnTo>
                  <a:lnTo>
                    <a:pt x="878" y="21"/>
                  </a:lnTo>
                  <a:lnTo>
                    <a:pt x="882" y="21"/>
                  </a:lnTo>
                  <a:lnTo>
                    <a:pt x="885" y="22"/>
                  </a:lnTo>
                  <a:lnTo>
                    <a:pt x="894" y="26"/>
                  </a:lnTo>
                  <a:lnTo>
                    <a:pt x="904" y="33"/>
                  </a:lnTo>
                  <a:lnTo>
                    <a:pt x="904" y="33"/>
                  </a:lnTo>
                  <a:lnTo>
                    <a:pt x="947" y="72"/>
                  </a:lnTo>
                  <a:lnTo>
                    <a:pt x="959" y="84"/>
                  </a:lnTo>
                  <a:lnTo>
                    <a:pt x="959" y="84"/>
                  </a:lnTo>
                  <a:lnTo>
                    <a:pt x="962" y="86"/>
                  </a:lnTo>
                  <a:lnTo>
                    <a:pt x="965" y="91"/>
                  </a:lnTo>
                  <a:lnTo>
                    <a:pt x="967" y="98"/>
                  </a:lnTo>
                  <a:lnTo>
                    <a:pt x="968" y="105"/>
                  </a:lnTo>
                  <a:lnTo>
                    <a:pt x="967" y="112"/>
                  </a:lnTo>
                  <a:lnTo>
                    <a:pt x="965" y="119"/>
                  </a:lnTo>
                  <a:lnTo>
                    <a:pt x="962" y="123"/>
                  </a:lnTo>
                  <a:lnTo>
                    <a:pt x="960" y="128"/>
                  </a:lnTo>
                  <a:lnTo>
                    <a:pt x="737" y="467"/>
                  </a:lnTo>
                  <a:lnTo>
                    <a:pt x="739" y="469"/>
                  </a:lnTo>
                  <a:lnTo>
                    <a:pt x="739" y="469"/>
                  </a:lnTo>
                  <a:lnTo>
                    <a:pt x="826" y="362"/>
                  </a:lnTo>
                  <a:lnTo>
                    <a:pt x="899" y="273"/>
                  </a:lnTo>
                  <a:lnTo>
                    <a:pt x="958" y="204"/>
                  </a:lnTo>
                  <a:lnTo>
                    <a:pt x="1003" y="151"/>
                  </a:lnTo>
                  <a:lnTo>
                    <a:pt x="1059" y="86"/>
                  </a:lnTo>
                  <a:lnTo>
                    <a:pt x="1076" y="69"/>
                  </a:lnTo>
                  <a:lnTo>
                    <a:pt x="1076" y="69"/>
                  </a:lnTo>
                  <a:lnTo>
                    <a:pt x="1083" y="59"/>
                  </a:lnTo>
                  <a:lnTo>
                    <a:pt x="1089" y="53"/>
                  </a:lnTo>
                  <a:lnTo>
                    <a:pt x="1095" y="49"/>
                  </a:lnTo>
                  <a:lnTo>
                    <a:pt x="1100" y="47"/>
                  </a:lnTo>
                  <a:lnTo>
                    <a:pt x="1106" y="47"/>
                  </a:lnTo>
                  <a:lnTo>
                    <a:pt x="1110" y="47"/>
                  </a:lnTo>
                  <a:lnTo>
                    <a:pt x="1113" y="48"/>
                  </a:lnTo>
                  <a:lnTo>
                    <a:pt x="1113" y="48"/>
                  </a:lnTo>
                  <a:lnTo>
                    <a:pt x="1128" y="59"/>
                  </a:lnTo>
                  <a:lnTo>
                    <a:pt x="1141" y="68"/>
                  </a:lnTo>
                  <a:lnTo>
                    <a:pt x="1165" y="87"/>
                  </a:lnTo>
                  <a:lnTo>
                    <a:pt x="1181" y="102"/>
                  </a:lnTo>
                  <a:lnTo>
                    <a:pt x="1187" y="108"/>
                  </a:lnTo>
                  <a:lnTo>
                    <a:pt x="1187" y="108"/>
                  </a:lnTo>
                  <a:lnTo>
                    <a:pt x="1190" y="112"/>
                  </a:lnTo>
                  <a:lnTo>
                    <a:pt x="1194" y="115"/>
                  </a:lnTo>
                  <a:lnTo>
                    <a:pt x="1196" y="117"/>
                  </a:lnTo>
                  <a:lnTo>
                    <a:pt x="1197" y="121"/>
                  </a:lnTo>
                  <a:lnTo>
                    <a:pt x="1197" y="128"/>
                  </a:lnTo>
                  <a:lnTo>
                    <a:pt x="1195" y="135"/>
                  </a:lnTo>
                  <a:lnTo>
                    <a:pt x="1193" y="140"/>
                  </a:lnTo>
                  <a:lnTo>
                    <a:pt x="1189" y="145"/>
                  </a:lnTo>
                  <a:lnTo>
                    <a:pt x="1186" y="150"/>
                  </a:lnTo>
                  <a:lnTo>
                    <a:pt x="1186"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4" name="Freeform 17">
              <a:extLst>
                <a:ext uri="{FF2B5EF4-FFF2-40B4-BE49-F238E27FC236}">
                  <a16:creationId xmlns:a16="http://schemas.microsoft.com/office/drawing/2014/main" id="{2654EF23-9037-48F3-B466-442AA2AE9008}"/>
                </a:ext>
              </a:extLst>
            </p:cNvPr>
            <p:cNvSpPr>
              <a:spLocks noEditPoints="1"/>
            </p:cNvSpPr>
            <p:nvPr userDrawn="1"/>
          </p:nvSpPr>
          <p:spPr bwMode="auto">
            <a:xfrm>
              <a:off x="2271716" y="2782888"/>
              <a:ext cx="320675" cy="377825"/>
            </a:xfrm>
            <a:custGeom>
              <a:avLst/>
              <a:gdLst>
                <a:gd name="T0" fmla="*/ 221 w 403"/>
                <a:gd name="T1" fmla="*/ 428 h 476"/>
                <a:gd name="T2" fmla="*/ 173 w 403"/>
                <a:gd name="T3" fmla="*/ 469 h 476"/>
                <a:gd name="T4" fmla="*/ 146 w 403"/>
                <a:gd name="T5" fmla="*/ 476 h 476"/>
                <a:gd name="T6" fmla="*/ 106 w 403"/>
                <a:gd name="T7" fmla="*/ 466 h 476"/>
                <a:gd name="T8" fmla="*/ 73 w 403"/>
                <a:gd name="T9" fmla="*/ 447 h 476"/>
                <a:gd name="T10" fmla="*/ 28 w 403"/>
                <a:gd name="T11" fmla="*/ 409 h 476"/>
                <a:gd name="T12" fmla="*/ 5 w 403"/>
                <a:gd name="T13" fmla="*/ 377 h 476"/>
                <a:gd name="T14" fmla="*/ 0 w 403"/>
                <a:gd name="T15" fmla="*/ 339 h 476"/>
                <a:gd name="T16" fmla="*/ 2 w 403"/>
                <a:gd name="T17" fmla="*/ 300 h 476"/>
                <a:gd name="T18" fmla="*/ 27 w 403"/>
                <a:gd name="T19" fmla="*/ 223 h 476"/>
                <a:gd name="T20" fmla="*/ 49 w 403"/>
                <a:gd name="T21" fmla="*/ 182 h 476"/>
                <a:gd name="T22" fmla="*/ 104 w 403"/>
                <a:gd name="T23" fmla="*/ 110 h 476"/>
                <a:gd name="T24" fmla="*/ 171 w 403"/>
                <a:gd name="T25" fmla="*/ 51 h 476"/>
                <a:gd name="T26" fmla="*/ 264 w 403"/>
                <a:gd name="T27" fmla="*/ 0 h 476"/>
                <a:gd name="T28" fmla="*/ 277 w 403"/>
                <a:gd name="T29" fmla="*/ 6 h 476"/>
                <a:gd name="T30" fmla="*/ 315 w 403"/>
                <a:gd name="T31" fmla="*/ 42 h 476"/>
                <a:gd name="T32" fmla="*/ 340 w 403"/>
                <a:gd name="T33" fmla="*/ 81 h 476"/>
                <a:gd name="T34" fmla="*/ 344 w 403"/>
                <a:gd name="T35" fmla="*/ 85 h 476"/>
                <a:gd name="T36" fmla="*/ 352 w 403"/>
                <a:gd name="T37" fmla="*/ 93 h 476"/>
                <a:gd name="T38" fmla="*/ 357 w 403"/>
                <a:gd name="T39" fmla="*/ 110 h 476"/>
                <a:gd name="T40" fmla="*/ 349 w 403"/>
                <a:gd name="T41" fmla="*/ 133 h 476"/>
                <a:gd name="T42" fmla="*/ 309 w 403"/>
                <a:gd name="T43" fmla="*/ 187 h 476"/>
                <a:gd name="T44" fmla="*/ 281 w 403"/>
                <a:gd name="T45" fmla="*/ 216 h 476"/>
                <a:gd name="T46" fmla="*/ 241 w 403"/>
                <a:gd name="T47" fmla="*/ 243 h 476"/>
                <a:gd name="T48" fmla="*/ 194 w 403"/>
                <a:gd name="T49" fmla="*/ 257 h 476"/>
                <a:gd name="T50" fmla="*/ 165 w 403"/>
                <a:gd name="T51" fmla="*/ 243 h 476"/>
                <a:gd name="T52" fmla="*/ 139 w 403"/>
                <a:gd name="T53" fmla="*/ 218 h 476"/>
                <a:gd name="T54" fmla="*/ 97 w 403"/>
                <a:gd name="T55" fmla="*/ 282 h 476"/>
                <a:gd name="T56" fmla="*/ 76 w 403"/>
                <a:gd name="T57" fmla="*/ 338 h 476"/>
                <a:gd name="T58" fmla="*/ 69 w 403"/>
                <a:gd name="T59" fmla="*/ 371 h 476"/>
                <a:gd name="T60" fmla="*/ 73 w 403"/>
                <a:gd name="T61" fmla="*/ 405 h 476"/>
                <a:gd name="T62" fmla="*/ 89 w 403"/>
                <a:gd name="T63" fmla="*/ 428 h 476"/>
                <a:gd name="T64" fmla="*/ 104 w 403"/>
                <a:gd name="T65" fmla="*/ 432 h 476"/>
                <a:gd name="T66" fmla="*/ 149 w 403"/>
                <a:gd name="T67" fmla="*/ 414 h 476"/>
                <a:gd name="T68" fmla="*/ 218 w 403"/>
                <a:gd name="T69" fmla="*/ 362 h 476"/>
                <a:gd name="T70" fmla="*/ 296 w 403"/>
                <a:gd name="T71" fmla="*/ 293 h 476"/>
                <a:gd name="T72" fmla="*/ 384 w 403"/>
                <a:gd name="T73" fmla="*/ 193 h 476"/>
                <a:gd name="T74" fmla="*/ 398 w 403"/>
                <a:gd name="T75" fmla="*/ 186 h 476"/>
                <a:gd name="T76" fmla="*/ 403 w 403"/>
                <a:gd name="T77" fmla="*/ 188 h 476"/>
                <a:gd name="T78" fmla="*/ 399 w 403"/>
                <a:gd name="T79" fmla="*/ 201 h 476"/>
                <a:gd name="T80" fmla="*/ 316 w 403"/>
                <a:gd name="T81" fmla="*/ 316 h 476"/>
                <a:gd name="T82" fmla="*/ 147 w 403"/>
                <a:gd name="T83" fmla="*/ 211 h 476"/>
                <a:gd name="T84" fmla="*/ 162 w 403"/>
                <a:gd name="T85" fmla="*/ 218 h 476"/>
                <a:gd name="T86" fmla="*/ 206 w 403"/>
                <a:gd name="T87" fmla="*/ 208 h 476"/>
                <a:gd name="T88" fmla="*/ 231 w 403"/>
                <a:gd name="T89" fmla="*/ 190 h 476"/>
                <a:gd name="T90" fmla="*/ 286 w 403"/>
                <a:gd name="T91" fmla="*/ 127 h 476"/>
                <a:gd name="T92" fmla="*/ 267 w 403"/>
                <a:gd name="T93" fmla="*/ 117 h 476"/>
                <a:gd name="T94" fmla="*/ 193 w 403"/>
                <a:gd name="T95" fmla="*/ 161 h 476"/>
                <a:gd name="T96" fmla="*/ 147 w 403"/>
                <a:gd name="T97" fmla="*/ 211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3" h="476">
                  <a:moveTo>
                    <a:pt x="270" y="373"/>
                  </a:moveTo>
                  <a:lnTo>
                    <a:pt x="270" y="373"/>
                  </a:lnTo>
                  <a:lnTo>
                    <a:pt x="245" y="402"/>
                  </a:lnTo>
                  <a:lnTo>
                    <a:pt x="221" y="428"/>
                  </a:lnTo>
                  <a:lnTo>
                    <a:pt x="199" y="450"/>
                  </a:lnTo>
                  <a:lnTo>
                    <a:pt x="179" y="466"/>
                  </a:lnTo>
                  <a:lnTo>
                    <a:pt x="179" y="466"/>
                  </a:lnTo>
                  <a:lnTo>
                    <a:pt x="173" y="469"/>
                  </a:lnTo>
                  <a:lnTo>
                    <a:pt x="168" y="471"/>
                  </a:lnTo>
                  <a:lnTo>
                    <a:pt x="157" y="475"/>
                  </a:lnTo>
                  <a:lnTo>
                    <a:pt x="149" y="476"/>
                  </a:lnTo>
                  <a:lnTo>
                    <a:pt x="146" y="476"/>
                  </a:lnTo>
                  <a:lnTo>
                    <a:pt x="146" y="476"/>
                  </a:lnTo>
                  <a:lnTo>
                    <a:pt x="131" y="474"/>
                  </a:lnTo>
                  <a:lnTo>
                    <a:pt x="118" y="470"/>
                  </a:lnTo>
                  <a:lnTo>
                    <a:pt x="106" y="466"/>
                  </a:lnTo>
                  <a:lnTo>
                    <a:pt x="95" y="461"/>
                  </a:lnTo>
                  <a:lnTo>
                    <a:pt x="79" y="451"/>
                  </a:lnTo>
                  <a:lnTo>
                    <a:pt x="73" y="447"/>
                  </a:lnTo>
                  <a:lnTo>
                    <a:pt x="73" y="447"/>
                  </a:lnTo>
                  <a:lnTo>
                    <a:pt x="53" y="432"/>
                  </a:lnTo>
                  <a:lnTo>
                    <a:pt x="39" y="420"/>
                  </a:lnTo>
                  <a:lnTo>
                    <a:pt x="28" y="409"/>
                  </a:lnTo>
                  <a:lnTo>
                    <a:pt x="28" y="409"/>
                  </a:lnTo>
                  <a:lnTo>
                    <a:pt x="23" y="405"/>
                  </a:lnTo>
                  <a:lnTo>
                    <a:pt x="18" y="399"/>
                  </a:lnTo>
                  <a:lnTo>
                    <a:pt x="11" y="388"/>
                  </a:lnTo>
                  <a:lnTo>
                    <a:pt x="5" y="377"/>
                  </a:lnTo>
                  <a:lnTo>
                    <a:pt x="2" y="365"/>
                  </a:lnTo>
                  <a:lnTo>
                    <a:pt x="1" y="355"/>
                  </a:lnTo>
                  <a:lnTo>
                    <a:pt x="0" y="347"/>
                  </a:lnTo>
                  <a:lnTo>
                    <a:pt x="0" y="339"/>
                  </a:lnTo>
                  <a:lnTo>
                    <a:pt x="0" y="339"/>
                  </a:lnTo>
                  <a:lnTo>
                    <a:pt x="0" y="326"/>
                  </a:lnTo>
                  <a:lnTo>
                    <a:pt x="1" y="314"/>
                  </a:lnTo>
                  <a:lnTo>
                    <a:pt x="2" y="300"/>
                  </a:lnTo>
                  <a:lnTo>
                    <a:pt x="4" y="287"/>
                  </a:lnTo>
                  <a:lnTo>
                    <a:pt x="11" y="263"/>
                  </a:lnTo>
                  <a:lnTo>
                    <a:pt x="19" y="241"/>
                  </a:lnTo>
                  <a:lnTo>
                    <a:pt x="27" y="223"/>
                  </a:lnTo>
                  <a:lnTo>
                    <a:pt x="34" y="209"/>
                  </a:lnTo>
                  <a:lnTo>
                    <a:pt x="42" y="196"/>
                  </a:lnTo>
                  <a:lnTo>
                    <a:pt x="42" y="196"/>
                  </a:lnTo>
                  <a:lnTo>
                    <a:pt x="49" y="182"/>
                  </a:lnTo>
                  <a:lnTo>
                    <a:pt x="62" y="163"/>
                  </a:lnTo>
                  <a:lnTo>
                    <a:pt x="80" y="138"/>
                  </a:lnTo>
                  <a:lnTo>
                    <a:pt x="92" y="125"/>
                  </a:lnTo>
                  <a:lnTo>
                    <a:pt x="104" y="110"/>
                  </a:lnTo>
                  <a:lnTo>
                    <a:pt x="119" y="96"/>
                  </a:lnTo>
                  <a:lnTo>
                    <a:pt x="134" y="81"/>
                  </a:lnTo>
                  <a:lnTo>
                    <a:pt x="153" y="66"/>
                  </a:lnTo>
                  <a:lnTo>
                    <a:pt x="171" y="51"/>
                  </a:lnTo>
                  <a:lnTo>
                    <a:pt x="192" y="37"/>
                  </a:lnTo>
                  <a:lnTo>
                    <a:pt x="214" y="24"/>
                  </a:lnTo>
                  <a:lnTo>
                    <a:pt x="238" y="12"/>
                  </a:lnTo>
                  <a:lnTo>
                    <a:pt x="264" y="0"/>
                  </a:lnTo>
                  <a:lnTo>
                    <a:pt x="264" y="0"/>
                  </a:lnTo>
                  <a:lnTo>
                    <a:pt x="268" y="0"/>
                  </a:lnTo>
                  <a:lnTo>
                    <a:pt x="271" y="2"/>
                  </a:lnTo>
                  <a:lnTo>
                    <a:pt x="277" y="6"/>
                  </a:lnTo>
                  <a:lnTo>
                    <a:pt x="277" y="6"/>
                  </a:lnTo>
                  <a:lnTo>
                    <a:pt x="292" y="17"/>
                  </a:lnTo>
                  <a:lnTo>
                    <a:pt x="305" y="29"/>
                  </a:lnTo>
                  <a:lnTo>
                    <a:pt x="315" y="42"/>
                  </a:lnTo>
                  <a:lnTo>
                    <a:pt x="324" y="53"/>
                  </a:lnTo>
                  <a:lnTo>
                    <a:pt x="331" y="65"/>
                  </a:lnTo>
                  <a:lnTo>
                    <a:pt x="337" y="73"/>
                  </a:lnTo>
                  <a:lnTo>
                    <a:pt x="340" y="81"/>
                  </a:lnTo>
                  <a:lnTo>
                    <a:pt x="340" y="81"/>
                  </a:lnTo>
                  <a:lnTo>
                    <a:pt x="344" y="84"/>
                  </a:lnTo>
                  <a:lnTo>
                    <a:pt x="344" y="85"/>
                  </a:lnTo>
                  <a:lnTo>
                    <a:pt x="344" y="85"/>
                  </a:lnTo>
                  <a:lnTo>
                    <a:pt x="347" y="88"/>
                  </a:lnTo>
                  <a:lnTo>
                    <a:pt x="350" y="90"/>
                  </a:lnTo>
                  <a:lnTo>
                    <a:pt x="352" y="93"/>
                  </a:lnTo>
                  <a:lnTo>
                    <a:pt x="352" y="93"/>
                  </a:lnTo>
                  <a:lnTo>
                    <a:pt x="354" y="97"/>
                  </a:lnTo>
                  <a:lnTo>
                    <a:pt x="355" y="100"/>
                  </a:lnTo>
                  <a:lnTo>
                    <a:pt x="357" y="105"/>
                  </a:lnTo>
                  <a:lnTo>
                    <a:pt x="357" y="110"/>
                  </a:lnTo>
                  <a:lnTo>
                    <a:pt x="355" y="117"/>
                  </a:lnTo>
                  <a:lnTo>
                    <a:pt x="354" y="119"/>
                  </a:lnTo>
                  <a:lnTo>
                    <a:pt x="354" y="119"/>
                  </a:lnTo>
                  <a:lnTo>
                    <a:pt x="349" y="133"/>
                  </a:lnTo>
                  <a:lnTo>
                    <a:pt x="340" y="146"/>
                  </a:lnTo>
                  <a:lnTo>
                    <a:pt x="332" y="158"/>
                  </a:lnTo>
                  <a:lnTo>
                    <a:pt x="323" y="170"/>
                  </a:lnTo>
                  <a:lnTo>
                    <a:pt x="309" y="187"/>
                  </a:lnTo>
                  <a:lnTo>
                    <a:pt x="302" y="193"/>
                  </a:lnTo>
                  <a:lnTo>
                    <a:pt x="302" y="193"/>
                  </a:lnTo>
                  <a:lnTo>
                    <a:pt x="291" y="205"/>
                  </a:lnTo>
                  <a:lnTo>
                    <a:pt x="281" y="216"/>
                  </a:lnTo>
                  <a:lnTo>
                    <a:pt x="270" y="225"/>
                  </a:lnTo>
                  <a:lnTo>
                    <a:pt x="260" y="232"/>
                  </a:lnTo>
                  <a:lnTo>
                    <a:pt x="251" y="239"/>
                  </a:lnTo>
                  <a:lnTo>
                    <a:pt x="241" y="243"/>
                  </a:lnTo>
                  <a:lnTo>
                    <a:pt x="225" y="251"/>
                  </a:lnTo>
                  <a:lnTo>
                    <a:pt x="213" y="255"/>
                  </a:lnTo>
                  <a:lnTo>
                    <a:pt x="202" y="257"/>
                  </a:lnTo>
                  <a:lnTo>
                    <a:pt x="194" y="257"/>
                  </a:lnTo>
                  <a:lnTo>
                    <a:pt x="194" y="257"/>
                  </a:lnTo>
                  <a:lnTo>
                    <a:pt x="185" y="254"/>
                  </a:lnTo>
                  <a:lnTo>
                    <a:pt x="175" y="249"/>
                  </a:lnTo>
                  <a:lnTo>
                    <a:pt x="165" y="243"/>
                  </a:lnTo>
                  <a:lnTo>
                    <a:pt x="157" y="236"/>
                  </a:lnTo>
                  <a:lnTo>
                    <a:pt x="145" y="224"/>
                  </a:lnTo>
                  <a:lnTo>
                    <a:pt x="139" y="218"/>
                  </a:lnTo>
                  <a:lnTo>
                    <a:pt x="139" y="218"/>
                  </a:lnTo>
                  <a:lnTo>
                    <a:pt x="130" y="229"/>
                  </a:lnTo>
                  <a:lnTo>
                    <a:pt x="122" y="242"/>
                  </a:lnTo>
                  <a:lnTo>
                    <a:pt x="108" y="265"/>
                  </a:lnTo>
                  <a:lnTo>
                    <a:pt x="97" y="282"/>
                  </a:lnTo>
                  <a:lnTo>
                    <a:pt x="94" y="289"/>
                  </a:lnTo>
                  <a:lnTo>
                    <a:pt x="94" y="289"/>
                  </a:lnTo>
                  <a:lnTo>
                    <a:pt x="84" y="312"/>
                  </a:lnTo>
                  <a:lnTo>
                    <a:pt x="76" y="338"/>
                  </a:lnTo>
                  <a:lnTo>
                    <a:pt x="76" y="338"/>
                  </a:lnTo>
                  <a:lnTo>
                    <a:pt x="72" y="354"/>
                  </a:lnTo>
                  <a:lnTo>
                    <a:pt x="69" y="371"/>
                  </a:lnTo>
                  <a:lnTo>
                    <a:pt x="69" y="371"/>
                  </a:lnTo>
                  <a:lnTo>
                    <a:pt x="69" y="380"/>
                  </a:lnTo>
                  <a:lnTo>
                    <a:pt x="70" y="390"/>
                  </a:lnTo>
                  <a:lnTo>
                    <a:pt x="71" y="398"/>
                  </a:lnTo>
                  <a:lnTo>
                    <a:pt x="73" y="405"/>
                  </a:lnTo>
                  <a:lnTo>
                    <a:pt x="76" y="410"/>
                  </a:lnTo>
                  <a:lnTo>
                    <a:pt x="78" y="415"/>
                  </a:lnTo>
                  <a:lnTo>
                    <a:pt x="84" y="423"/>
                  </a:lnTo>
                  <a:lnTo>
                    <a:pt x="89" y="428"/>
                  </a:lnTo>
                  <a:lnTo>
                    <a:pt x="94" y="431"/>
                  </a:lnTo>
                  <a:lnTo>
                    <a:pt x="99" y="432"/>
                  </a:lnTo>
                  <a:lnTo>
                    <a:pt x="99" y="432"/>
                  </a:lnTo>
                  <a:lnTo>
                    <a:pt x="104" y="432"/>
                  </a:lnTo>
                  <a:lnTo>
                    <a:pt x="110" y="431"/>
                  </a:lnTo>
                  <a:lnTo>
                    <a:pt x="123" y="428"/>
                  </a:lnTo>
                  <a:lnTo>
                    <a:pt x="137" y="421"/>
                  </a:lnTo>
                  <a:lnTo>
                    <a:pt x="149" y="414"/>
                  </a:lnTo>
                  <a:lnTo>
                    <a:pt x="171" y="400"/>
                  </a:lnTo>
                  <a:lnTo>
                    <a:pt x="180" y="393"/>
                  </a:lnTo>
                  <a:lnTo>
                    <a:pt x="180" y="393"/>
                  </a:lnTo>
                  <a:lnTo>
                    <a:pt x="218" y="362"/>
                  </a:lnTo>
                  <a:lnTo>
                    <a:pt x="252" y="333"/>
                  </a:lnTo>
                  <a:lnTo>
                    <a:pt x="285" y="302"/>
                  </a:lnTo>
                  <a:lnTo>
                    <a:pt x="285" y="302"/>
                  </a:lnTo>
                  <a:lnTo>
                    <a:pt x="296" y="293"/>
                  </a:lnTo>
                  <a:lnTo>
                    <a:pt x="307" y="281"/>
                  </a:lnTo>
                  <a:lnTo>
                    <a:pt x="332" y="252"/>
                  </a:lnTo>
                  <a:lnTo>
                    <a:pt x="360" y="221"/>
                  </a:lnTo>
                  <a:lnTo>
                    <a:pt x="384" y="193"/>
                  </a:lnTo>
                  <a:lnTo>
                    <a:pt x="384" y="193"/>
                  </a:lnTo>
                  <a:lnTo>
                    <a:pt x="390" y="188"/>
                  </a:lnTo>
                  <a:lnTo>
                    <a:pt x="395" y="186"/>
                  </a:lnTo>
                  <a:lnTo>
                    <a:pt x="398" y="186"/>
                  </a:lnTo>
                  <a:lnTo>
                    <a:pt x="399" y="186"/>
                  </a:lnTo>
                  <a:lnTo>
                    <a:pt x="399" y="186"/>
                  </a:lnTo>
                  <a:lnTo>
                    <a:pt x="400" y="186"/>
                  </a:lnTo>
                  <a:lnTo>
                    <a:pt x="403" y="188"/>
                  </a:lnTo>
                  <a:lnTo>
                    <a:pt x="403" y="190"/>
                  </a:lnTo>
                  <a:lnTo>
                    <a:pt x="403" y="193"/>
                  </a:lnTo>
                  <a:lnTo>
                    <a:pt x="401" y="196"/>
                  </a:lnTo>
                  <a:lnTo>
                    <a:pt x="399" y="201"/>
                  </a:lnTo>
                  <a:lnTo>
                    <a:pt x="399" y="201"/>
                  </a:lnTo>
                  <a:lnTo>
                    <a:pt x="385" y="220"/>
                  </a:lnTo>
                  <a:lnTo>
                    <a:pt x="357" y="262"/>
                  </a:lnTo>
                  <a:lnTo>
                    <a:pt x="316" y="316"/>
                  </a:lnTo>
                  <a:lnTo>
                    <a:pt x="293" y="345"/>
                  </a:lnTo>
                  <a:lnTo>
                    <a:pt x="270" y="373"/>
                  </a:lnTo>
                  <a:lnTo>
                    <a:pt x="270" y="373"/>
                  </a:lnTo>
                  <a:close/>
                  <a:moveTo>
                    <a:pt x="147" y="211"/>
                  </a:moveTo>
                  <a:lnTo>
                    <a:pt x="147" y="211"/>
                  </a:lnTo>
                  <a:lnTo>
                    <a:pt x="150" y="213"/>
                  </a:lnTo>
                  <a:lnTo>
                    <a:pt x="155" y="216"/>
                  </a:lnTo>
                  <a:lnTo>
                    <a:pt x="162" y="218"/>
                  </a:lnTo>
                  <a:lnTo>
                    <a:pt x="171" y="219"/>
                  </a:lnTo>
                  <a:lnTo>
                    <a:pt x="183" y="217"/>
                  </a:lnTo>
                  <a:lnTo>
                    <a:pt x="198" y="212"/>
                  </a:lnTo>
                  <a:lnTo>
                    <a:pt x="206" y="208"/>
                  </a:lnTo>
                  <a:lnTo>
                    <a:pt x="214" y="203"/>
                  </a:lnTo>
                  <a:lnTo>
                    <a:pt x="214" y="203"/>
                  </a:lnTo>
                  <a:lnTo>
                    <a:pt x="222" y="197"/>
                  </a:lnTo>
                  <a:lnTo>
                    <a:pt x="231" y="190"/>
                  </a:lnTo>
                  <a:lnTo>
                    <a:pt x="243" y="179"/>
                  </a:lnTo>
                  <a:lnTo>
                    <a:pt x="255" y="165"/>
                  </a:lnTo>
                  <a:lnTo>
                    <a:pt x="270" y="148"/>
                  </a:lnTo>
                  <a:lnTo>
                    <a:pt x="286" y="127"/>
                  </a:lnTo>
                  <a:lnTo>
                    <a:pt x="301" y="103"/>
                  </a:lnTo>
                  <a:lnTo>
                    <a:pt x="301" y="103"/>
                  </a:lnTo>
                  <a:lnTo>
                    <a:pt x="285" y="110"/>
                  </a:lnTo>
                  <a:lnTo>
                    <a:pt x="267" y="117"/>
                  </a:lnTo>
                  <a:lnTo>
                    <a:pt x="244" y="128"/>
                  </a:lnTo>
                  <a:lnTo>
                    <a:pt x="218" y="143"/>
                  </a:lnTo>
                  <a:lnTo>
                    <a:pt x="206" y="152"/>
                  </a:lnTo>
                  <a:lnTo>
                    <a:pt x="193" y="161"/>
                  </a:lnTo>
                  <a:lnTo>
                    <a:pt x="180" y="172"/>
                  </a:lnTo>
                  <a:lnTo>
                    <a:pt x="169" y="185"/>
                  </a:lnTo>
                  <a:lnTo>
                    <a:pt x="157" y="197"/>
                  </a:lnTo>
                  <a:lnTo>
                    <a:pt x="147" y="211"/>
                  </a:lnTo>
                  <a:lnTo>
                    <a:pt x="147" y="2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5" name="Freeform 18">
              <a:extLst>
                <a:ext uri="{FF2B5EF4-FFF2-40B4-BE49-F238E27FC236}">
                  <a16:creationId xmlns:a16="http://schemas.microsoft.com/office/drawing/2014/main" id="{D559C332-8921-4677-86CC-EED6E79BD244}"/>
                </a:ext>
              </a:extLst>
            </p:cNvPr>
            <p:cNvSpPr>
              <a:spLocks/>
            </p:cNvSpPr>
            <p:nvPr userDrawn="1"/>
          </p:nvSpPr>
          <p:spPr bwMode="auto">
            <a:xfrm>
              <a:off x="2532066" y="2786063"/>
              <a:ext cx="439738" cy="376238"/>
            </a:xfrm>
            <a:custGeom>
              <a:avLst/>
              <a:gdLst>
                <a:gd name="T0" fmla="*/ 346 w 555"/>
                <a:gd name="T1" fmla="*/ 461 h 473"/>
                <a:gd name="T2" fmla="*/ 322 w 555"/>
                <a:gd name="T3" fmla="*/ 470 h 473"/>
                <a:gd name="T4" fmla="*/ 298 w 555"/>
                <a:gd name="T5" fmla="*/ 459 h 473"/>
                <a:gd name="T6" fmla="*/ 255 w 555"/>
                <a:gd name="T7" fmla="*/ 428 h 473"/>
                <a:gd name="T8" fmla="*/ 233 w 555"/>
                <a:gd name="T9" fmla="*/ 401 h 473"/>
                <a:gd name="T10" fmla="*/ 228 w 555"/>
                <a:gd name="T11" fmla="*/ 370 h 473"/>
                <a:gd name="T12" fmla="*/ 236 w 555"/>
                <a:gd name="T13" fmla="*/ 327 h 473"/>
                <a:gd name="T14" fmla="*/ 254 w 555"/>
                <a:gd name="T15" fmla="*/ 283 h 473"/>
                <a:gd name="T16" fmla="*/ 330 w 555"/>
                <a:gd name="T17" fmla="*/ 151 h 473"/>
                <a:gd name="T18" fmla="*/ 208 w 555"/>
                <a:gd name="T19" fmla="*/ 274 h 473"/>
                <a:gd name="T20" fmla="*/ 85 w 555"/>
                <a:gd name="T21" fmla="*/ 411 h 473"/>
                <a:gd name="T22" fmla="*/ 55 w 555"/>
                <a:gd name="T23" fmla="*/ 456 h 473"/>
                <a:gd name="T24" fmla="*/ 53 w 555"/>
                <a:gd name="T25" fmla="*/ 466 h 473"/>
                <a:gd name="T26" fmla="*/ 46 w 555"/>
                <a:gd name="T27" fmla="*/ 473 h 473"/>
                <a:gd name="T28" fmla="*/ 31 w 555"/>
                <a:gd name="T29" fmla="*/ 466 h 473"/>
                <a:gd name="T30" fmla="*/ 8 w 555"/>
                <a:gd name="T31" fmla="*/ 434 h 473"/>
                <a:gd name="T32" fmla="*/ 2 w 555"/>
                <a:gd name="T33" fmla="*/ 420 h 473"/>
                <a:gd name="T34" fmla="*/ 5 w 555"/>
                <a:gd name="T35" fmla="*/ 380 h 473"/>
                <a:gd name="T36" fmla="*/ 154 w 555"/>
                <a:gd name="T37" fmla="*/ 113 h 473"/>
                <a:gd name="T38" fmla="*/ 50 w 555"/>
                <a:gd name="T39" fmla="*/ 227 h 473"/>
                <a:gd name="T40" fmla="*/ 18 w 555"/>
                <a:gd name="T41" fmla="*/ 268 h 473"/>
                <a:gd name="T42" fmla="*/ 4 w 555"/>
                <a:gd name="T43" fmla="*/ 271 h 473"/>
                <a:gd name="T44" fmla="*/ 0 w 555"/>
                <a:gd name="T45" fmla="*/ 264 h 473"/>
                <a:gd name="T46" fmla="*/ 2 w 555"/>
                <a:gd name="T47" fmla="*/ 253 h 473"/>
                <a:gd name="T48" fmla="*/ 203 w 555"/>
                <a:gd name="T49" fmla="*/ 7 h 473"/>
                <a:gd name="T50" fmla="*/ 214 w 555"/>
                <a:gd name="T51" fmla="*/ 1 h 473"/>
                <a:gd name="T52" fmla="*/ 256 w 555"/>
                <a:gd name="T53" fmla="*/ 25 h 473"/>
                <a:gd name="T54" fmla="*/ 285 w 555"/>
                <a:gd name="T55" fmla="*/ 50 h 473"/>
                <a:gd name="T56" fmla="*/ 292 w 555"/>
                <a:gd name="T57" fmla="*/ 68 h 473"/>
                <a:gd name="T58" fmla="*/ 289 w 555"/>
                <a:gd name="T59" fmla="*/ 85 h 473"/>
                <a:gd name="T60" fmla="*/ 192 w 555"/>
                <a:gd name="T61" fmla="*/ 238 h 473"/>
                <a:gd name="T62" fmla="*/ 198 w 555"/>
                <a:gd name="T63" fmla="*/ 241 h 473"/>
                <a:gd name="T64" fmla="*/ 345 w 555"/>
                <a:gd name="T65" fmla="*/ 87 h 473"/>
                <a:gd name="T66" fmla="*/ 411 w 555"/>
                <a:gd name="T67" fmla="*/ 12 h 473"/>
                <a:gd name="T68" fmla="*/ 426 w 555"/>
                <a:gd name="T69" fmla="*/ 1 h 473"/>
                <a:gd name="T70" fmla="*/ 437 w 555"/>
                <a:gd name="T71" fmla="*/ 3 h 473"/>
                <a:gd name="T72" fmla="*/ 486 w 555"/>
                <a:gd name="T73" fmla="*/ 48 h 473"/>
                <a:gd name="T74" fmla="*/ 501 w 555"/>
                <a:gd name="T75" fmla="*/ 65 h 473"/>
                <a:gd name="T76" fmla="*/ 498 w 555"/>
                <a:gd name="T77" fmla="*/ 88 h 473"/>
                <a:gd name="T78" fmla="*/ 435 w 555"/>
                <a:gd name="T79" fmla="*/ 169 h 473"/>
                <a:gd name="T80" fmla="*/ 351 w 555"/>
                <a:gd name="T81" fmla="*/ 290 h 473"/>
                <a:gd name="T82" fmla="*/ 298 w 555"/>
                <a:gd name="T83" fmla="*/ 392 h 473"/>
                <a:gd name="T84" fmla="*/ 293 w 555"/>
                <a:gd name="T85" fmla="*/ 412 h 473"/>
                <a:gd name="T86" fmla="*/ 300 w 555"/>
                <a:gd name="T87" fmla="*/ 412 h 473"/>
                <a:gd name="T88" fmla="*/ 338 w 555"/>
                <a:gd name="T89" fmla="*/ 390 h 473"/>
                <a:gd name="T90" fmla="*/ 435 w 555"/>
                <a:gd name="T91" fmla="*/ 294 h 473"/>
                <a:gd name="T92" fmla="*/ 536 w 555"/>
                <a:gd name="T93" fmla="*/ 173 h 473"/>
                <a:gd name="T94" fmla="*/ 544 w 555"/>
                <a:gd name="T95" fmla="*/ 167 h 473"/>
                <a:gd name="T96" fmla="*/ 551 w 555"/>
                <a:gd name="T97" fmla="*/ 169 h 473"/>
                <a:gd name="T98" fmla="*/ 554 w 555"/>
                <a:gd name="T99" fmla="*/ 178 h 473"/>
                <a:gd name="T100" fmla="*/ 400 w 555"/>
                <a:gd name="T101" fmla="*/ 396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5" h="473">
                  <a:moveTo>
                    <a:pt x="361" y="447"/>
                  </a:moveTo>
                  <a:lnTo>
                    <a:pt x="361" y="447"/>
                  </a:lnTo>
                  <a:lnTo>
                    <a:pt x="353" y="455"/>
                  </a:lnTo>
                  <a:lnTo>
                    <a:pt x="346" y="461"/>
                  </a:lnTo>
                  <a:lnTo>
                    <a:pt x="339" y="465"/>
                  </a:lnTo>
                  <a:lnTo>
                    <a:pt x="334" y="468"/>
                  </a:lnTo>
                  <a:lnTo>
                    <a:pt x="326" y="470"/>
                  </a:lnTo>
                  <a:lnTo>
                    <a:pt x="322" y="470"/>
                  </a:lnTo>
                  <a:lnTo>
                    <a:pt x="322" y="470"/>
                  </a:lnTo>
                  <a:lnTo>
                    <a:pt x="316" y="469"/>
                  </a:lnTo>
                  <a:lnTo>
                    <a:pt x="311" y="466"/>
                  </a:lnTo>
                  <a:lnTo>
                    <a:pt x="298" y="459"/>
                  </a:lnTo>
                  <a:lnTo>
                    <a:pt x="288" y="451"/>
                  </a:lnTo>
                  <a:lnTo>
                    <a:pt x="284" y="448"/>
                  </a:lnTo>
                  <a:lnTo>
                    <a:pt x="255" y="428"/>
                  </a:lnTo>
                  <a:lnTo>
                    <a:pt x="255" y="428"/>
                  </a:lnTo>
                  <a:lnTo>
                    <a:pt x="250" y="424"/>
                  </a:lnTo>
                  <a:lnTo>
                    <a:pt x="245" y="419"/>
                  </a:lnTo>
                  <a:lnTo>
                    <a:pt x="238" y="410"/>
                  </a:lnTo>
                  <a:lnTo>
                    <a:pt x="233" y="401"/>
                  </a:lnTo>
                  <a:lnTo>
                    <a:pt x="230" y="390"/>
                  </a:lnTo>
                  <a:lnTo>
                    <a:pt x="229" y="382"/>
                  </a:lnTo>
                  <a:lnTo>
                    <a:pt x="228" y="375"/>
                  </a:lnTo>
                  <a:lnTo>
                    <a:pt x="228" y="370"/>
                  </a:lnTo>
                  <a:lnTo>
                    <a:pt x="228" y="370"/>
                  </a:lnTo>
                  <a:lnTo>
                    <a:pt x="228" y="356"/>
                  </a:lnTo>
                  <a:lnTo>
                    <a:pt x="231" y="341"/>
                  </a:lnTo>
                  <a:lnTo>
                    <a:pt x="236" y="327"/>
                  </a:lnTo>
                  <a:lnTo>
                    <a:pt x="240" y="313"/>
                  </a:lnTo>
                  <a:lnTo>
                    <a:pt x="250" y="291"/>
                  </a:lnTo>
                  <a:lnTo>
                    <a:pt x="254" y="283"/>
                  </a:lnTo>
                  <a:lnTo>
                    <a:pt x="254" y="283"/>
                  </a:lnTo>
                  <a:lnTo>
                    <a:pt x="264" y="262"/>
                  </a:lnTo>
                  <a:lnTo>
                    <a:pt x="276" y="241"/>
                  </a:lnTo>
                  <a:lnTo>
                    <a:pt x="301" y="198"/>
                  </a:lnTo>
                  <a:lnTo>
                    <a:pt x="330" y="151"/>
                  </a:lnTo>
                  <a:lnTo>
                    <a:pt x="328" y="148"/>
                  </a:lnTo>
                  <a:lnTo>
                    <a:pt x="328" y="148"/>
                  </a:lnTo>
                  <a:lnTo>
                    <a:pt x="261" y="216"/>
                  </a:lnTo>
                  <a:lnTo>
                    <a:pt x="208" y="274"/>
                  </a:lnTo>
                  <a:lnTo>
                    <a:pt x="133" y="355"/>
                  </a:lnTo>
                  <a:lnTo>
                    <a:pt x="95" y="398"/>
                  </a:lnTo>
                  <a:lnTo>
                    <a:pt x="85" y="411"/>
                  </a:lnTo>
                  <a:lnTo>
                    <a:pt x="85" y="411"/>
                  </a:lnTo>
                  <a:lnTo>
                    <a:pt x="68" y="434"/>
                  </a:lnTo>
                  <a:lnTo>
                    <a:pt x="58" y="448"/>
                  </a:lnTo>
                  <a:lnTo>
                    <a:pt x="55" y="454"/>
                  </a:lnTo>
                  <a:lnTo>
                    <a:pt x="55" y="456"/>
                  </a:lnTo>
                  <a:lnTo>
                    <a:pt x="55" y="456"/>
                  </a:lnTo>
                  <a:lnTo>
                    <a:pt x="54" y="459"/>
                  </a:lnTo>
                  <a:lnTo>
                    <a:pt x="53" y="462"/>
                  </a:lnTo>
                  <a:lnTo>
                    <a:pt x="53" y="466"/>
                  </a:lnTo>
                  <a:lnTo>
                    <a:pt x="53" y="466"/>
                  </a:lnTo>
                  <a:lnTo>
                    <a:pt x="51" y="470"/>
                  </a:lnTo>
                  <a:lnTo>
                    <a:pt x="49" y="472"/>
                  </a:lnTo>
                  <a:lnTo>
                    <a:pt x="46" y="473"/>
                  </a:lnTo>
                  <a:lnTo>
                    <a:pt x="46" y="473"/>
                  </a:lnTo>
                  <a:lnTo>
                    <a:pt x="40" y="472"/>
                  </a:lnTo>
                  <a:lnTo>
                    <a:pt x="35" y="470"/>
                  </a:lnTo>
                  <a:lnTo>
                    <a:pt x="31" y="466"/>
                  </a:lnTo>
                  <a:lnTo>
                    <a:pt x="31" y="466"/>
                  </a:lnTo>
                  <a:lnTo>
                    <a:pt x="19" y="453"/>
                  </a:lnTo>
                  <a:lnTo>
                    <a:pt x="11" y="441"/>
                  </a:lnTo>
                  <a:lnTo>
                    <a:pt x="8" y="434"/>
                  </a:lnTo>
                  <a:lnTo>
                    <a:pt x="7" y="432"/>
                  </a:lnTo>
                  <a:lnTo>
                    <a:pt x="7" y="432"/>
                  </a:lnTo>
                  <a:lnTo>
                    <a:pt x="4" y="426"/>
                  </a:lnTo>
                  <a:lnTo>
                    <a:pt x="2" y="420"/>
                  </a:lnTo>
                  <a:lnTo>
                    <a:pt x="1" y="409"/>
                  </a:lnTo>
                  <a:lnTo>
                    <a:pt x="2" y="398"/>
                  </a:lnTo>
                  <a:lnTo>
                    <a:pt x="3" y="388"/>
                  </a:lnTo>
                  <a:lnTo>
                    <a:pt x="5" y="380"/>
                  </a:lnTo>
                  <a:lnTo>
                    <a:pt x="9" y="373"/>
                  </a:lnTo>
                  <a:lnTo>
                    <a:pt x="11" y="367"/>
                  </a:lnTo>
                  <a:lnTo>
                    <a:pt x="11" y="367"/>
                  </a:lnTo>
                  <a:lnTo>
                    <a:pt x="154" y="113"/>
                  </a:lnTo>
                  <a:lnTo>
                    <a:pt x="153" y="112"/>
                  </a:lnTo>
                  <a:lnTo>
                    <a:pt x="89" y="182"/>
                  </a:lnTo>
                  <a:lnTo>
                    <a:pt x="89" y="182"/>
                  </a:lnTo>
                  <a:lnTo>
                    <a:pt x="50" y="227"/>
                  </a:lnTo>
                  <a:lnTo>
                    <a:pt x="30" y="253"/>
                  </a:lnTo>
                  <a:lnTo>
                    <a:pt x="20" y="265"/>
                  </a:lnTo>
                  <a:lnTo>
                    <a:pt x="18" y="268"/>
                  </a:lnTo>
                  <a:lnTo>
                    <a:pt x="18" y="268"/>
                  </a:lnTo>
                  <a:lnTo>
                    <a:pt x="16" y="271"/>
                  </a:lnTo>
                  <a:lnTo>
                    <a:pt x="12" y="272"/>
                  </a:lnTo>
                  <a:lnTo>
                    <a:pt x="8" y="272"/>
                  </a:lnTo>
                  <a:lnTo>
                    <a:pt x="4" y="271"/>
                  </a:lnTo>
                  <a:lnTo>
                    <a:pt x="3" y="269"/>
                  </a:lnTo>
                  <a:lnTo>
                    <a:pt x="3" y="269"/>
                  </a:lnTo>
                  <a:lnTo>
                    <a:pt x="1" y="267"/>
                  </a:lnTo>
                  <a:lnTo>
                    <a:pt x="0" y="264"/>
                  </a:lnTo>
                  <a:lnTo>
                    <a:pt x="0" y="259"/>
                  </a:lnTo>
                  <a:lnTo>
                    <a:pt x="2" y="254"/>
                  </a:lnTo>
                  <a:lnTo>
                    <a:pt x="2" y="253"/>
                  </a:lnTo>
                  <a:lnTo>
                    <a:pt x="2" y="253"/>
                  </a:lnTo>
                  <a:lnTo>
                    <a:pt x="118" y="109"/>
                  </a:lnTo>
                  <a:lnTo>
                    <a:pt x="160" y="59"/>
                  </a:lnTo>
                  <a:lnTo>
                    <a:pt x="203" y="7"/>
                  </a:lnTo>
                  <a:lnTo>
                    <a:pt x="203" y="7"/>
                  </a:lnTo>
                  <a:lnTo>
                    <a:pt x="206" y="3"/>
                  </a:lnTo>
                  <a:lnTo>
                    <a:pt x="209" y="2"/>
                  </a:lnTo>
                  <a:lnTo>
                    <a:pt x="212" y="1"/>
                  </a:lnTo>
                  <a:lnTo>
                    <a:pt x="214" y="1"/>
                  </a:lnTo>
                  <a:lnTo>
                    <a:pt x="218" y="2"/>
                  </a:lnTo>
                  <a:lnTo>
                    <a:pt x="220" y="3"/>
                  </a:lnTo>
                  <a:lnTo>
                    <a:pt x="220" y="3"/>
                  </a:lnTo>
                  <a:lnTo>
                    <a:pt x="256" y="25"/>
                  </a:lnTo>
                  <a:lnTo>
                    <a:pt x="256" y="25"/>
                  </a:lnTo>
                  <a:lnTo>
                    <a:pt x="269" y="35"/>
                  </a:lnTo>
                  <a:lnTo>
                    <a:pt x="278" y="44"/>
                  </a:lnTo>
                  <a:lnTo>
                    <a:pt x="285" y="50"/>
                  </a:lnTo>
                  <a:lnTo>
                    <a:pt x="285" y="50"/>
                  </a:lnTo>
                  <a:lnTo>
                    <a:pt x="290" y="56"/>
                  </a:lnTo>
                  <a:lnTo>
                    <a:pt x="292" y="62"/>
                  </a:lnTo>
                  <a:lnTo>
                    <a:pt x="292" y="68"/>
                  </a:lnTo>
                  <a:lnTo>
                    <a:pt x="292" y="74"/>
                  </a:lnTo>
                  <a:lnTo>
                    <a:pt x="290" y="82"/>
                  </a:lnTo>
                  <a:lnTo>
                    <a:pt x="289" y="85"/>
                  </a:lnTo>
                  <a:lnTo>
                    <a:pt x="289" y="85"/>
                  </a:lnTo>
                  <a:lnTo>
                    <a:pt x="240" y="163"/>
                  </a:lnTo>
                  <a:lnTo>
                    <a:pt x="212" y="211"/>
                  </a:lnTo>
                  <a:lnTo>
                    <a:pt x="192" y="238"/>
                  </a:lnTo>
                  <a:lnTo>
                    <a:pt x="192" y="238"/>
                  </a:lnTo>
                  <a:lnTo>
                    <a:pt x="193" y="241"/>
                  </a:lnTo>
                  <a:lnTo>
                    <a:pt x="195" y="242"/>
                  </a:lnTo>
                  <a:lnTo>
                    <a:pt x="198" y="241"/>
                  </a:lnTo>
                  <a:lnTo>
                    <a:pt x="198" y="241"/>
                  </a:lnTo>
                  <a:lnTo>
                    <a:pt x="231" y="207"/>
                  </a:lnTo>
                  <a:lnTo>
                    <a:pt x="262" y="176"/>
                  </a:lnTo>
                  <a:lnTo>
                    <a:pt x="313" y="124"/>
                  </a:lnTo>
                  <a:lnTo>
                    <a:pt x="345" y="87"/>
                  </a:lnTo>
                  <a:lnTo>
                    <a:pt x="357" y="75"/>
                  </a:lnTo>
                  <a:lnTo>
                    <a:pt x="406" y="18"/>
                  </a:lnTo>
                  <a:lnTo>
                    <a:pt x="406" y="18"/>
                  </a:lnTo>
                  <a:lnTo>
                    <a:pt x="411" y="12"/>
                  </a:lnTo>
                  <a:lnTo>
                    <a:pt x="414" y="8"/>
                  </a:lnTo>
                  <a:lnTo>
                    <a:pt x="420" y="2"/>
                  </a:lnTo>
                  <a:lnTo>
                    <a:pt x="425" y="1"/>
                  </a:lnTo>
                  <a:lnTo>
                    <a:pt x="426" y="1"/>
                  </a:lnTo>
                  <a:lnTo>
                    <a:pt x="426" y="1"/>
                  </a:lnTo>
                  <a:lnTo>
                    <a:pt x="429" y="0"/>
                  </a:lnTo>
                  <a:lnTo>
                    <a:pt x="431" y="1"/>
                  </a:lnTo>
                  <a:lnTo>
                    <a:pt x="437" y="3"/>
                  </a:lnTo>
                  <a:lnTo>
                    <a:pt x="444" y="8"/>
                  </a:lnTo>
                  <a:lnTo>
                    <a:pt x="444" y="8"/>
                  </a:lnTo>
                  <a:lnTo>
                    <a:pt x="469" y="31"/>
                  </a:lnTo>
                  <a:lnTo>
                    <a:pt x="486" y="48"/>
                  </a:lnTo>
                  <a:lnTo>
                    <a:pt x="494" y="57"/>
                  </a:lnTo>
                  <a:lnTo>
                    <a:pt x="496" y="61"/>
                  </a:lnTo>
                  <a:lnTo>
                    <a:pt x="496" y="61"/>
                  </a:lnTo>
                  <a:lnTo>
                    <a:pt x="501" y="65"/>
                  </a:lnTo>
                  <a:lnTo>
                    <a:pt x="502" y="70"/>
                  </a:lnTo>
                  <a:lnTo>
                    <a:pt x="502" y="76"/>
                  </a:lnTo>
                  <a:lnTo>
                    <a:pt x="502" y="80"/>
                  </a:lnTo>
                  <a:lnTo>
                    <a:pt x="498" y="88"/>
                  </a:lnTo>
                  <a:lnTo>
                    <a:pt x="496" y="92"/>
                  </a:lnTo>
                  <a:lnTo>
                    <a:pt x="496" y="92"/>
                  </a:lnTo>
                  <a:lnTo>
                    <a:pt x="464" y="132"/>
                  </a:lnTo>
                  <a:lnTo>
                    <a:pt x="435" y="169"/>
                  </a:lnTo>
                  <a:lnTo>
                    <a:pt x="410" y="204"/>
                  </a:lnTo>
                  <a:lnTo>
                    <a:pt x="387" y="235"/>
                  </a:lnTo>
                  <a:lnTo>
                    <a:pt x="367" y="264"/>
                  </a:lnTo>
                  <a:lnTo>
                    <a:pt x="351" y="290"/>
                  </a:lnTo>
                  <a:lnTo>
                    <a:pt x="337" y="313"/>
                  </a:lnTo>
                  <a:lnTo>
                    <a:pt x="326" y="334"/>
                  </a:lnTo>
                  <a:lnTo>
                    <a:pt x="308" y="368"/>
                  </a:lnTo>
                  <a:lnTo>
                    <a:pt x="298" y="392"/>
                  </a:lnTo>
                  <a:lnTo>
                    <a:pt x="293" y="406"/>
                  </a:lnTo>
                  <a:lnTo>
                    <a:pt x="292" y="411"/>
                  </a:lnTo>
                  <a:lnTo>
                    <a:pt x="292" y="411"/>
                  </a:lnTo>
                  <a:lnTo>
                    <a:pt x="293" y="412"/>
                  </a:lnTo>
                  <a:lnTo>
                    <a:pt x="293" y="413"/>
                  </a:lnTo>
                  <a:lnTo>
                    <a:pt x="296" y="413"/>
                  </a:lnTo>
                  <a:lnTo>
                    <a:pt x="300" y="412"/>
                  </a:lnTo>
                  <a:lnTo>
                    <a:pt x="300" y="412"/>
                  </a:lnTo>
                  <a:lnTo>
                    <a:pt x="305" y="411"/>
                  </a:lnTo>
                  <a:lnTo>
                    <a:pt x="309" y="410"/>
                  </a:lnTo>
                  <a:lnTo>
                    <a:pt x="322" y="402"/>
                  </a:lnTo>
                  <a:lnTo>
                    <a:pt x="338" y="390"/>
                  </a:lnTo>
                  <a:lnTo>
                    <a:pt x="355" y="375"/>
                  </a:lnTo>
                  <a:lnTo>
                    <a:pt x="374" y="357"/>
                  </a:lnTo>
                  <a:lnTo>
                    <a:pt x="393" y="337"/>
                  </a:lnTo>
                  <a:lnTo>
                    <a:pt x="435" y="294"/>
                  </a:lnTo>
                  <a:lnTo>
                    <a:pt x="473" y="249"/>
                  </a:lnTo>
                  <a:lnTo>
                    <a:pt x="505" y="211"/>
                  </a:lnTo>
                  <a:lnTo>
                    <a:pt x="536" y="173"/>
                  </a:lnTo>
                  <a:lnTo>
                    <a:pt x="536" y="173"/>
                  </a:lnTo>
                  <a:lnTo>
                    <a:pt x="539" y="170"/>
                  </a:lnTo>
                  <a:lnTo>
                    <a:pt x="540" y="168"/>
                  </a:lnTo>
                  <a:lnTo>
                    <a:pt x="542" y="167"/>
                  </a:lnTo>
                  <a:lnTo>
                    <a:pt x="544" y="167"/>
                  </a:lnTo>
                  <a:lnTo>
                    <a:pt x="547" y="168"/>
                  </a:lnTo>
                  <a:lnTo>
                    <a:pt x="548" y="168"/>
                  </a:lnTo>
                  <a:lnTo>
                    <a:pt x="548" y="168"/>
                  </a:lnTo>
                  <a:lnTo>
                    <a:pt x="551" y="169"/>
                  </a:lnTo>
                  <a:lnTo>
                    <a:pt x="554" y="170"/>
                  </a:lnTo>
                  <a:lnTo>
                    <a:pt x="554" y="173"/>
                  </a:lnTo>
                  <a:lnTo>
                    <a:pt x="555" y="175"/>
                  </a:lnTo>
                  <a:lnTo>
                    <a:pt x="554" y="178"/>
                  </a:lnTo>
                  <a:lnTo>
                    <a:pt x="552" y="181"/>
                  </a:lnTo>
                  <a:lnTo>
                    <a:pt x="552" y="181"/>
                  </a:lnTo>
                  <a:lnTo>
                    <a:pt x="459" y="315"/>
                  </a:lnTo>
                  <a:lnTo>
                    <a:pt x="400" y="396"/>
                  </a:lnTo>
                  <a:lnTo>
                    <a:pt x="369" y="436"/>
                  </a:lnTo>
                  <a:lnTo>
                    <a:pt x="361" y="447"/>
                  </a:lnTo>
                  <a:lnTo>
                    <a:pt x="361" y="4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6" name="Freeform 19">
              <a:extLst>
                <a:ext uri="{FF2B5EF4-FFF2-40B4-BE49-F238E27FC236}">
                  <a16:creationId xmlns:a16="http://schemas.microsoft.com/office/drawing/2014/main" id="{6CA40AA3-B855-460D-9E6E-E8F87320A289}"/>
                </a:ext>
              </a:extLst>
            </p:cNvPr>
            <p:cNvSpPr>
              <a:spLocks/>
            </p:cNvSpPr>
            <p:nvPr userDrawn="1"/>
          </p:nvSpPr>
          <p:spPr bwMode="auto">
            <a:xfrm>
              <a:off x="2911478" y="2771776"/>
              <a:ext cx="433388" cy="385763"/>
            </a:xfrm>
            <a:custGeom>
              <a:avLst/>
              <a:gdLst>
                <a:gd name="T0" fmla="*/ 391 w 544"/>
                <a:gd name="T1" fmla="*/ 402 h 487"/>
                <a:gd name="T2" fmla="*/ 345 w 544"/>
                <a:gd name="T3" fmla="*/ 472 h 487"/>
                <a:gd name="T4" fmla="*/ 319 w 544"/>
                <a:gd name="T5" fmla="*/ 485 h 487"/>
                <a:gd name="T6" fmla="*/ 304 w 544"/>
                <a:gd name="T7" fmla="*/ 484 h 487"/>
                <a:gd name="T8" fmla="*/ 270 w 544"/>
                <a:gd name="T9" fmla="*/ 469 h 487"/>
                <a:gd name="T10" fmla="*/ 244 w 544"/>
                <a:gd name="T11" fmla="*/ 438 h 487"/>
                <a:gd name="T12" fmla="*/ 230 w 544"/>
                <a:gd name="T13" fmla="*/ 397 h 487"/>
                <a:gd name="T14" fmla="*/ 231 w 544"/>
                <a:gd name="T15" fmla="*/ 351 h 487"/>
                <a:gd name="T16" fmla="*/ 254 w 544"/>
                <a:gd name="T17" fmla="*/ 270 h 487"/>
                <a:gd name="T18" fmla="*/ 217 w 544"/>
                <a:gd name="T19" fmla="*/ 321 h 487"/>
                <a:gd name="T20" fmla="*/ 113 w 544"/>
                <a:gd name="T21" fmla="*/ 477 h 487"/>
                <a:gd name="T22" fmla="*/ 96 w 544"/>
                <a:gd name="T23" fmla="*/ 487 h 487"/>
                <a:gd name="T24" fmla="*/ 81 w 544"/>
                <a:gd name="T25" fmla="*/ 487 h 487"/>
                <a:gd name="T26" fmla="*/ 49 w 544"/>
                <a:gd name="T27" fmla="*/ 466 h 487"/>
                <a:gd name="T28" fmla="*/ 28 w 544"/>
                <a:gd name="T29" fmla="*/ 438 h 487"/>
                <a:gd name="T30" fmla="*/ 9 w 544"/>
                <a:gd name="T31" fmla="*/ 405 h 487"/>
                <a:gd name="T32" fmla="*/ 0 w 544"/>
                <a:gd name="T33" fmla="*/ 345 h 487"/>
                <a:gd name="T34" fmla="*/ 7 w 544"/>
                <a:gd name="T35" fmla="*/ 299 h 487"/>
                <a:gd name="T36" fmla="*/ 40 w 544"/>
                <a:gd name="T37" fmla="*/ 222 h 487"/>
                <a:gd name="T38" fmla="*/ 116 w 544"/>
                <a:gd name="T39" fmla="*/ 104 h 487"/>
                <a:gd name="T40" fmla="*/ 177 w 544"/>
                <a:gd name="T41" fmla="*/ 18 h 487"/>
                <a:gd name="T42" fmla="*/ 177 w 544"/>
                <a:gd name="T43" fmla="*/ 6 h 487"/>
                <a:gd name="T44" fmla="*/ 185 w 544"/>
                <a:gd name="T45" fmla="*/ 0 h 487"/>
                <a:gd name="T46" fmla="*/ 208 w 544"/>
                <a:gd name="T47" fmla="*/ 11 h 487"/>
                <a:gd name="T48" fmla="*/ 240 w 544"/>
                <a:gd name="T49" fmla="*/ 43 h 487"/>
                <a:gd name="T50" fmla="*/ 252 w 544"/>
                <a:gd name="T51" fmla="*/ 73 h 487"/>
                <a:gd name="T52" fmla="*/ 248 w 544"/>
                <a:gd name="T53" fmla="*/ 97 h 487"/>
                <a:gd name="T54" fmla="*/ 237 w 544"/>
                <a:gd name="T55" fmla="*/ 116 h 487"/>
                <a:gd name="T56" fmla="*/ 166 w 544"/>
                <a:gd name="T57" fmla="*/ 199 h 487"/>
                <a:gd name="T58" fmla="*/ 102 w 544"/>
                <a:gd name="T59" fmla="*/ 305 h 487"/>
                <a:gd name="T60" fmla="*/ 78 w 544"/>
                <a:gd name="T61" fmla="*/ 368 h 487"/>
                <a:gd name="T62" fmla="*/ 71 w 544"/>
                <a:gd name="T63" fmla="*/ 421 h 487"/>
                <a:gd name="T64" fmla="*/ 73 w 544"/>
                <a:gd name="T65" fmla="*/ 425 h 487"/>
                <a:gd name="T66" fmla="*/ 397 w 544"/>
                <a:gd name="T67" fmla="*/ 38 h 487"/>
                <a:gd name="T68" fmla="*/ 403 w 544"/>
                <a:gd name="T69" fmla="*/ 28 h 487"/>
                <a:gd name="T70" fmla="*/ 410 w 544"/>
                <a:gd name="T71" fmla="*/ 29 h 487"/>
                <a:gd name="T72" fmla="*/ 456 w 544"/>
                <a:gd name="T73" fmla="*/ 65 h 487"/>
                <a:gd name="T74" fmla="*/ 473 w 544"/>
                <a:gd name="T75" fmla="*/ 83 h 487"/>
                <a:gd name="T76" fmla="*/ 476 w 544"/>
                <a:gd name="T77" fmla="*/ 102 h 487"/>
                <a:gd name="T78" fmla="*/ 468 w 544"/>
                <a:gd name="T79" fmla="*/ 121 h 487"/>
                <a:gd name="T80" fmla="*/ 455 w 544"/>
                <a:gd name="T81" fmla="*/ 139 h 487"/>
                <a:gd name="T82" fmla="*/ 381 w 544"/>
                <a:gd name="T83" fmla="*/ 239 h 487"/>
                <a:gd name="T84" fmla="*/ 333 w 544"/>
                <a:gd name="T85" fmla="*/ 321 h 487"/>
                <a:gd name="T86" fmla="*/ 313 w 544"/>
                <a:gd name="T87" fmla="*/ 377 h 487"/>
                <a:gd name="T88" fmla="*/ 311 w 544"/>
                <a:gd name="T89" fmla="*/ 414 h 487"/>
                <a:gd name="T90" fmla="*/ 410 w 544"/>
                <a:gd name="T91" fmla="*/ 314 h 487"/>
                <a:gd name="T92" fmla="*/ 513 w 544"/>
                <a:gd name="T93" fmla="*/ 193 h 487"/>
                <a:gd name="T94" fmla="*/ 529 w 544"/>
                <a:gd name="T95" fmla="*/ 172 h 487"/>
                <a:gd name="T96" fmla="*/ 540 w 544"/>
                <a:gd name="T97" fmla="*/ 172 h 487"/>
                <a:gd name="T98" fmla="*/ 544 w 544"/>
                <a:gd name="T99" fmla="*/ 179 h 487"/>
                <a:gd name="T100" fmla="*/ 540 w 544"/>
                <a:gd name="T101" fmla="*/ 188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4" h="487">
                  <a:moveTo>
                    <a:pt x="540" y="188"/>
                  </a:moveTo>
                  <a:lnTo>
                    <a:pt x="540" y="188"/>
                  </a:lnTo>
                  <a:lnTo>
                    <a:pt x="450" y="317"/>
                  </a:lnTo>
                  <a:lnTo>
                    <a:pt x="391" y="402"/>
                  </a:lnTo>
                  <a:lnTo>
                    <a:pt x="360" y="449"/>
                  </a:lnTo>
                  <a:lnTo>
                    <a:pt x="351" y="464"/>
                  </a:lnTo>
                  <a:lnTo>
                    <a:pt x="351" y="464"/>
                  </a:lnTo>
                  <a:lnTo>
                    <a:pt x="345" y="472"/>
                  </a:lnTo>
                  <a:lnTo>
                    <a:pt x="338" y="477"/>
                  </a:lnTo>
                  <a:lnTo>
                    <a:pt x="333" y="481"/>
                  </a:lnTo>
                  <a:lnTo>
                    <a:pt x="327" y="484"/>
                  </a:lnTo>
                  <a:lnTo>
                    <a:pt x="319" y="485"/>
                  </a:lnTo>
                  <a:lnTo>
                    <a:pt x="315" y="487"/>
                  </a:lnTo>
                  <a:lnTo>
                    <a:pt x="315" y="487"/>
                  </a:lnTo>
                  <a:lnTo>
                    <a:pt x="312" y="485"/>
                  </a:lnTo>
                  <a:lnTo>
                    <a:pt x="304" y="484"/>
                  </a:lnTo>
                  <a:lnTo>
                    <a:pt x="292" y="481"/>
                  </a:lnTo>
                  <a:lnTo>
                    <a:pt x="285" y="478"/>
                  </a:lnTo>
                  <a:lnTo>
                    <a:pt x="278" y="475"/>
                  </a:lnTo>
                  <a:lnTo>
                    <a:pt x="270" y="469"/>
                  </a:lnTo>
                  <a:lnTo>
                    <a:pt x="263" y="464"/>
                  </a:lnTo>
                  <a:lnTo>
                    <a:pt x="257" y="457"/>
                  </a:lnTo>
                  <a:lnTo>
                    <a:pt x="250" y="449"/>
                  </a:lnTo>
                  <a:lnTo>
                    <a:pt x="244" y="438"/>
                  </a:lnTo>
                  <a:lnTo>
                    <a:pt x="238" y="427"/>
                  </a:lnTo>
                  <a:lnTo>
                    <a:pt x="233" y="413"/>
                  </a:lnTo>
                  <a:lnTo>
                    <a:pt x="230" y="397"/>
                  </a:lnTo>
                  <a:lnTo>
                    <a:pt x="230" y="397"/>
                  </a:lnTo>
                  <a:lnTo>
                    <a:pt x="229" y="387"/>
                  </a:lnTo>
                  <a:lnTo>
                    <a:pt x="229" y="377"/>
                  </a:lnTo>
                  <a:lnTo>
                    <a:pt x="231" y="351"/>
                  </a:lnTo>
                  <a:lnTo>
                    <a:pt x="231" y="351"/>
                  </a:lnTo>
                  <a:lnTo>
                    <a:pt x="233" y="334"/>
                  </a:lnTo>
                  <a:lnTo>
                    <a:pt x="238" y="319"/>
                  </a:lnTo>
                  <a:lnTo>
                    <a:pt x="246" y="291"/>
                  </a:lnTo>
                  <a:lnTo>
                    <a:pt x="254" y="270"/>
                  </a:lnTo>
                  <a:lnTo>
                    <a:pt x="258" y="262"/>
                  </a:lnTo>
                  <a:lnTo>
                    <a:pt x="255" y="261"/>
                  </a:lnTo>
                  <a:lnTo>
                    <a:pt x="255" y="261"/>
                  </a:lnTo>
                  <a:lnTo>
                    <a:pt x="217" y="321"/>
                  </a:lnTo>
                  <a:lnTo>
                    <a:pt x="186" y="369"/>
                  </a:lnTo>
                  <a:lnTo>
                    <a:pt x="142" y="435"/>
                  </a:lnTo>
                  <a:lnTo>
                    <a:pt x="119" y="468"/>
                  </a:lnTo>
                  <a:lnTo>
                    <a:pt x="113" y="477"/>
                  </a:lnTo>
                  <a:lnTo>
                    <a:pt x="113" y="477"/>
                  </a:lnTo>
                  <a:lnTo>
                    <a:pt x="107" y="482"/>
                  </a:lnTo>
                  <a:lnTo>
                    <a:pt x="102" y="484"/>
                  </a:lnTo>
                  <a:lnTo>
                    <a:pt x="96" y="487"/>
                  </a:lnTo>
                  <a:lnTo>
                    <a:pt x="92" y="487"/>
                  </a:lnTo>
                  <a:lnTo>
                    <a:pt x="84" y="487"/>
                  </a:lnTo>
                  <a:lnTo>
                    <a:pt x="81" y="487"/>
                  </a:lnTo>
                  <a:lnTo>
                    <a:pt x="81" y="487"/>
                  </a:lnTo>
                  <a:lnTo>
                    <a:pt x="71" y="482"/>
                  </a:lnTo>
                  <a:lnTo>
                    <a:pt x="63" y="477"/>
                  </a:lnTo>
                  <a:lnTo>
                    <a:pt x="55" y="472"/>
                  </a:lnTo>
                  <a:lnTo>
                    <a:pt x="49" y="466"/>
                  </a:lnTo>
                  <a:lnTo>
                    <a:pt x="41" y="457"/>
                  </a:lnTo>
                  <a:lnTo>
                    <a:pt x="39" y="452"/>
                  </a:lnTo>
                  <a:lnTo>
                    <a:pt x="28" y="438"/>
                  </a:lnTo>
                  <a:lnTo>
                    <a:pt x="28" y="438"/>
                  </a:lnTo>
                  <a:lnTo>
                    <a:pt x="23" y="430"/>
                  </a:lnTo>
                  <a:lnTo>
                    <a:pt x="17" y="422"/>
                  </a:lnTo>
                  <a:lnTo>
                    <a:pt x="12" y="413"/>
                  </a:lnTo>
                  <a:lnTo>
                    <a:pt x="9" y="405"/>
                  </a:lnTo>
                  <a:lnTo>
                    <a:pt x="3" y="387"/>
                  </a:lnTo>
                  <a:lnTo>
                    <a:pt x="1" y="370"/>
                  </a:lnTo>
                  <a:lnTo>
                    <a:pt x="0" y="356"/>
                  </a:lnTo>
                  <a:lnTo>
                    <a:pt x="0" y="345"/>
                  </a:lnTo>
                  <a:lnTo>
                    <a:pt x="0" y="334"/>
                  </a:lnTo>
                  <a:lnTo>
                    <a:pt x="0" y="334"/>
                  </a:lnTo>
                  <a:lnTo>
                    <a:pt x="2" y="317"/>
                  </a:lnTo>
                  <a:lnTo>
                    <a:pt x="7" y="299"/>
                  </a:lnTo>
                  <a:lnTo>
                    <a:pt x="14" y="279"/>
                  </a:lnTo>
                  <a:lnTo>
                    <a:pt x="22" y="261"/>
                  </a:lnTo>
                  <a:lnTo>
                    <a:pt x="30" y="241"/>
                  </a:lnTo>
                  <a:lnTo>
                    <a:pt x="40" y="222"/>
                  </a:lnTo>
                  <a:lnTo>
                    <a:pt x="61" y="186"/>
                  </a:lnTo>
                  <a:lnTo>
                    <a:pt x="81" y="154"/>
                  </a:lnTo>
                  <a:lnTo>
                    <a:pt x="99" y="127"/>
                  </a:lnTo>
                  <a:lnTo>
                    <a:pt x="116" y="104"/>
                  </a:lnTo>
                  <a:lnTo>
                    <a:pt x="172" y="29"/>
                  </a:lnTo>
                  <a:lnTo>
                    <a:pt x="172" y="29"/>
                  </a:lnTo>
                  <a:lnTo>
                    <a:pt x="175" y="23"/>
                  </a:lnTo>
                  <a:lnTo>
                    <a:pt x="177" y="18"/>
                  </a:lnTo>
                  <a:lnTo>
                    <a:pt x="177" y="11"/>
                  </a:lnTo>
                  <a:lnTo>
                    <a:pt x="177" y="11"/>
                  </a:lnTo>
                  <a:lnTo>
                    <a:pt x="177" y="8"/>
                  </a:lnTo>
                  <a:lnTo>
                    <a:pt x="177" y="6"/>
                  </a:lnTo>
                  <a:lnTo>
                    <a:pt x="179" y="4"/>
                  </a:lnTo>
                  <a:lnTo>
                    <a:pt x="183" y="1"/>
                  </a:lnTo>
                  <a:lnTo>
                    <a:pt x="183" y="1"/>
                  </a:lnTo>
                  <a:lnTo>
                    <a:pt x="185" y="0"/>
                  </a:lnTo>
                  <a:lnTo>
                    <a:pt x="190" y="1"/>
                  </a:lnTo>
                  <a:lnTo>
                    <a:pt x="198" y="5"/>
                  </a:lnTo>
                  <a:lnTo>
                    <a:pt x="206" y="8"/>
                  </a:lnTo>
                  <a:lnTo>
                    <a:pt x="208" y="11"/>
                  </a:lnTo>
                  <a:lnTo>
                    <a:pt x="208" y="11"/>
                  </a:lnTo>
                  <a:lnTo>
                    <a:pt x="222" y="21"/>
                  </a:lnTo>
                  <a:lnTo>
                    <a:pt x="232" y="33"/>
                  </a:lnTo>
                  <a:lnTo>
                    <a:pt x="240" y="43"/>
                  </a:lnTo>
                  <a:lnTo>
                    <a:pt x="245" y="52"/>
                  </a:lnTo>
                  <a:lnTo>
                    <a:pt x="250" y="61"/>
                  </a:lnTo>
                  <a:lnTo>
                    <a:pt x="251" y="67"/>
                  </a:lnTo>
                  <a:lnTo>
                    <a:pt x="252" y="73"/>
                  </a:lnTo>
                  <a:lnTo>
                    <a:pt x="252" y="73"/>
                  </a:lnTo>
                  <a:lnTo>
                    <a:pt x="252" y="81"/>
                  </a:lnTo>
                  <a:lnTo>
                    <a:pt x="251" y="89"/>
                  </a:lnTo>
                  <a:lnTo>
                    <a:pt x="248" y="97"/>
                  </a:lnTo>
                  <a:lnTo>
                    <a:pt x="246" y="103"/>
                  </a:lnTo>
                  <a:lnTo>
                    <a:pt x="240" y="112"/>
                  </a:lnTo>
                  <a:lnTo>
                    <a:pt x="237" y="116"/>
                  </a:lnTo>
                  <a:lnTo>
                    <a:pt x="237" y="116"/>
                  </a:lnTo>
                  <a:lnTo>
                    <a:pt x="217" y="136"/>
                  </a:lnTo>
                  <a:lnTo>
                    <a:pt x="199" y="157"/>
                  </a:lnTo>
                  <a:lnTo>
                    <a:pt x="182" y="178"/>
                  </a:lnTo>
                  <a:lnTo>
                    <a:pt x="166" y="199"/>
                  </a:lnTo>
                  <a:lnTo>
                    <a:pt x="152" y="218"/>
                  </a:lnTo>
                  <a:lnTo>
                    <a:pt x="139" y="238"/>
                  </a:lnTo>
                  <a:lnTo>
                    <a:pt x="118" y="273"/>
                  </a:lnTo>
                  <a:lnTo>
                    <a:pt x="102" y="305"/>
                  </a:lnTo>
                  <a:lnTo>
                    <a:pt x="92" y="329"/>
                  </a:lnTo>
                  <a:lnTo>
                    <a:pt x="84" y="349"/>
                  </a:lnTo>
                  <a:lnTo>
                    <a:pt x="84" y="349"/>
                  </a:lnTo>
                  <a:lnTo>
                    <a:pt x="78" y="368"/>
                  </a:lnTo>
                  <a:lnTo>
                    <a:pt x="75" y="384"/>
                  </a:lnTo>
                  <a:lnTo>
                    <a:pt x="72" y="397"/>
                  </a:lnTo>
                  <a:lnTo>
                    <a:pt x="71" y="407"/>
                  </a:lnTo>
                  <a:lnTo>
                    <a:pt x="71" y="421"/>
                  </a:lnTo>
                  <a:lnTo>
                    <a:pt x="71" y="424"/>
                  </a:lnTo>
                  <a:lnTo>
                    <a:pt x="71" y="424"/>
                  </a:lnTo>
                  <a:lnTo>
                    <a:pt x="71" y="425"/>
                  </a:lnTo>
                  <a:lnTo>
                    <a:pt x="73" y="425"/>
                  </a:lnTo>
                  <a:lnTo>
                    <a:pt x="75" y="423"/>
                  </a:lnTo>
                  <a:lnTo>
                    <a:pt x="75" y="423"/>
                  </a:lnTo>
                  <a:lnTo>
                    <a:pt x="354" y="91"/>
                  </a:lnTo>
                  <a:lnTo>
                    <a:pt x="397" y="38"/>
                  </a:lnTo>
                  <a:lnTo>
                    <a:pt x="397" y="38"/>
                  </a:lnTo>
                  <a:lnTo>
                    <a:pt x="399" y="33"/>
                  </a:lnTo>
                  <a:lnTo>
                    <a:pt x="400" y="29"/>
                  </a:lnTo>
                  <a:lnTo>
                    <a:pt x="403" y="28"/>
                  </a:lnTo>
                  <a:lnTo>
                    <a:pt x="404" y="28"/>
                  </a:lnTo>
                  <a:lnTo>
                    <a:pt x="404" y="28"/>
                  </a:lnTo>
                  <a:lnTo>
                    <a:pt x="407" y="28"/>
                  </a:lnTo>
                  <a:lnTo>
                    <a:pt x="410" y="29"/>
                  </a:lnTo>
                  <a:lnTo>
                    <a:pt x="413" y="31"/>
                  </a:lnTo>
                  <a:lnTo>
                    <a:pt x="413" y="31"/>
                  </a:lnTo>
                  <a:lnTo>
                    <a:pt x="437" y="50"/>
                  </a:lnTo>
                  <a:lnTo>
                    <a:pt x="456" y="65"/>
                  </a:lnTo>
                  <a:lnTo>
                    <a:pt x="466" y="75"/>
                  </a:lnTo>
                  <a:lnTo>
                    <a:pt x="470" y="80"/>
                  </a:lnTo>
                  <a:lnTo>
                    <a:pt x="470" y="80"/>
                  </a:lnTo>
                  <a:lnTo>
                    <a:pt x="473" y="83"/>
                  </a:lnTo>
                  <a:lnTo>
                    <a:pt x="474" y="87"/>
                  </a:lnTo>
                  <a:lnTo>
                    <a:pt x="476" y="94"/>
                  </a:lnTo>
                  <a:lnTo>
                    <a:pt x="476" y="99"/>
                  </a:lnTo>
                  <a:lnTo>
                    <a:pt x="476" y="102"/>
                  </a:lnTo>
                  <a:lnTo>
                    <a:pt x="476" y="102"/>
                  </a:lnTo>
                  <a:lnTo>
                    <a:pt x="474" y="109"/>
                  </a:lnTo>
                  <a:lnTo>
                    <a:pt x="472" y="116"/>
                  </a:lnTo>
                  <a:lnTo>
                    <a:pt x="468" y="121"/>
                  </a:lnTo>
                  <a:lnTo>
                    <a:pt x="465" y="127"/>
                  </a:lnTo>
                  <a:lnTo>
                    <a:pt x="458" y="135"/>
                  </a:lnTo>
                  <a:lnTo>
                    <a:pt x="455" y="139"/>
                  </a:lnTo>
                  <a:lnTo>
                    <a:pt x="455" y="139"/>
                  </a:lnTo>
                  <a:lnTo>
                    <a:pt x="414" y="192"/>
                  </a:lnTo>
                  <a:lnTo>
                    <a:pt x="398" y="213"/>
                  </a:lnTo>
                  <a:lnTo>
                    <a:pt x="398" y="213"/>
                  </a:lnTo>
                  <a:lnTo>
                    <a:pt x="381" y="239"/>
                  </a:lnTo>
                  <a:lnTo>
                    <a:pt x="365" y="262"/>
                  </a:lnTo>
                  <a:lnTo>
                    <a:pt x="352" y="283"/>
                  </a:lnTo>
                  <a:lnTo>
                    <a:pt x="342" y="302"/>
                  </a:lnTo>
                  <a:lnTo>
                    <a:pt x="333" y="321"/>
                  </a:lnTo>
                  <a:lnTo>
                    <a:pt x="326" y="337"/>
                  </a:lnTo>
                  <a:lnTo>
                    <a:pt x="320" y="352"/>
                  </a:lnTo>
                  <a:lnTo>
                    <a:pt x="316" y="366"/>
                  </a:lnTo>
                  <a:lnTo>
                    <a:pt x="313" y="377"/>
                  </a:lnTo>
                  <a:lnTo>
                    <a:pt x="312" y="386"/>
                  </a:lnTo>
                  <a:lnTo>
                    <a:pt x="311" y="401"/>
                  </a:lnTo>
                  <a:lnTo>
                    <a:pt x="311" y="411"/>
                  </a:lnTo>
                  <a:lnTo>
                    <a:pt x="311" y="414"/>
                  </a:lnTo>
                  <a:lnTo>
                    <a:pt x="313" y="415"/>
                  </a:lnTo>
                  <a:lnTo>
                    <a:pt x="313" y="415"/>
                  </a:lnTo>
                  <a:lnTo>
                    <a:pt x="365" y="361"/>
                  </a:lnTo>
                  <a:lnTo>
                    <a:pt x="410" y="314"/>
                  </a:lnTo>
                  <a:lnTo>
                    <a:pt x="447" y="273"/>
                  </a:lnTo>
                  <a:lnTo>
                    <a:pt x="475" y="240"/>
                  </a:lnTo>
                  <a:lnTo>
                    <a:pt x="497" y="212"/>
                  </a:lnTo>
                  <a:lnTo>
                    <a:pt x="513" y="193"/>
                  </a:lnTo>
                  <a:lnTo>
                    <a:pt x="525" y="177"/>
                  </a:lnTo>
                  <a:lnTo>
                    <a:pt x="525" y="177"/>
                  </a:lnTo>
                  <a:lnTo>
                    <a:pt x="527" y="174"/>
                  </a:lnTo>
                  <a:lnTo>
                    <a:pt x="529" y="172"/>
                  </a:lnTo>
                  <a:lnTo>
                    <a:pt x="533" y="171"/>
                  </a:lnTo>
                  <a:lnTo>
                    <a:pt x="535" y="171"/>
                  </a:lnTo>
                  <a:lnTo>
                    <a:pt x="539" y="171"/>
                  </a:lnTo>
                  <a:lnTo>
                    <a:pt x="540" y="172"/>
                  </a:lnTo>
                  <a:lnTo>
                    <a:pt x="540" y="172"/>
                  </a:lnTo>
                  <a:lnTo>
                    <a:pt x="542" y="174"/>
                  </a:lnTo>
                  <a:lnTo>
                    <a:pt x="543" y="177"/>
                  </a:lnTo>
                  <a:lnTo>
                    <a:pt x="544" y="179"/>
                  </a:lnTo>
                  <a:lnTo>
                    <a:pt x="543" y="182"/>
                  </a:lnTo>
                  <a:lnTo>
                    <a:pt x="541" y="187"/>
                  </a:lnTo>
                  <a:lnTo>
                    <a:pt x="540" y="188"/>
                  </a:lnTo>
                  <a:lnTo>
                    <a:pt x="540" y="1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nvGrpSpPr>
          <p:cNvPr id="121" name="Group 120">
            <a:extLst>
              <a:ext uri="{FF2B5EF4-FFF2-40B4-BE49-F238E27FC236}">
                <a16:creationId xmlns:a16="http://schemas.microsoft.com/office/drawing/2014/main" id="{598A7AD5-51E2-42CC-8F0C-AF7F2FC362FE}"/>
              </a:ext>
            </a:extLst>
          </p:cNvPr>
          <p:cNvGrpSpPr/>
          <p:nvPr userDrawn="1"/>
        </p:nvGrpSpPr>
        <p:grpSpPr>
          <a:xfrm>
            <a:off x="7292512" y="3841752"/>
            <a:ext cx="1134533" cy="1132417"/>
            <a:chOff x="5756278" y="2881313"/>
            <a:chExt cx="850900" cy="849313"/>
          </a:xfrm>
        </p:grpSpPr>
        <p:sp>
          <p:nvSpPr>
            <p:cNvPr id="15" name="Freeform 9">
              <a:extLst>
                <a:ext uri="{FF2B5EF4-FFF2-40B4-BE49-F238E27FC236}">
                  <a16:creationId xmlns:a16="http://schemas.microsoft.com/office/drawing/2014/main" id="{5EA4D6EF-9155-4136-BBD8-13EF2F9359B1}"/>
                </a:ext>
              </a:extLst>
            </p:cNvPr>
            <p:cNvSpPr>
              <a:spLocks/>
            </p:cNvSpPr>
            <p:nvPr userDrawn="1"/>
          </p:nvSpPr>
          <p:spPr bwMode="auto">
            <a:xfrm>
              <a:off x="5756278" y="2881313"/>
              <a:ext cx="850900" cy="849313"/>
            </a:xfrm>
            <a:custGeom>
              <a:avLst/>
              <a:gdLst>
                <a:gd name="T0" fmla="*/ 1071 w 1073"/>
                <a:gd name="T1" fmla="*/ 564 h 1072"/>
                <a:gd name="T2" fmla="*/ 1061 w 1073"/>
                <a:gd name="T3" fmla="*/ 645 h 1072"/>
                <a:gd name="T4" fmla="*/ 1040 w 1073"/>
                <a:gd name="T5" fmla="*/ 721 h 1072"/>
                <a:gd name="T6" fmla="*/ 1008 w 1073"/>
                <a:gd name="T7" fmla="*/ 792 h 1072"/>
                <a:gd name="T8" fmla="*/ 966 w 1073"/>
                <a:gd name="T9" fmla="*/ 857 h 1072"/>
                <a:gd name="T10" fmla="*/ 915 w 1073"/>
                <a:gd name="T11" fmla="*/ 915 h 1072"/>
                <a:gd name="T12" fmla="*/ 857 w 1073"/>
                <a:gd name="T13" fmla="*/ 966 h 1072"/>
                <a:gd name="T14" fmla="*/ 792 w 1073"/>
                <a:gd name="T15" fmla="*/ 1007 h 1072"/>
                <a:gd name="T16" fmla="*/ 720 w 1073"/>
                <a:gd name="T17" fmla="*/ 1040 h 1072"/>
                <a:gd name="T18" fmla="*/ 644 w 1073"/>
                <a:gd name="T19" fmla="*/ 1062 h 1072"/>
                <a:gd name="T20" fmla="*/ 564 w 1073"/>
                <a:gd name="T21" fmla="*/ 1072 h 1072"/>
                <a:gd name="T22" fmla="*/ 509 w 1073"/>
                <a:gd name="T23" fmla="*/ 1072 h 1072"/>
                <a:gd name="T24" fmla="*/ 429 w 1073"/>
                <a:gd name="T25" fmla="*/ 1062 h 1072"/>
                <a:gd name="T26" fmla="*/ 353 w 1073"/>
                <a:gd name="T27" fmla="*/ 1040 h 1072"/>
                <a:gd name="T28" fmla="*/ 281 w 1073"/>
                <a:gd name="T29" fmla="*/ 1007 h 1072"/>
                <a:gd name="T30" fmla="*/ 216 w 1073"/>
                <a:gd name="T31" fmla="*/ 966 h 1072"/>
                <a:gd name="T32" fmla="*/ 158 w 1073"/>
                <a:gd name="T33" fmla="*/ 915 h 1072"/>
                <a:gd name="T34" fmla="*/ 108 w 1073"/>
                <a:gd name="T35" fmla="*/ 857 h 1072"/>
                <a:gd name="T36" fmla="*/ 65 w 1073"/>
                <a:gd name="T37" fmla="*/ 792 h 1072"/>
                <a:gd name="T38" fmla="*/ 34 w 1073"/>
                <a:gd name="T39" fmla="*/ 721 h 1072"/>
                <a:gd name="T40" fmla="*/ 12 w 1073"/>
                <a:gd name="T41" fmla="*/ 645 h 1072"/>
                <a:gd name="T42" fmla="*/ 2 w 1073"/>
                <a:gd name="T43" fmla="*/ 564 h 1072"/>
                <a:gd name="T44" fmla="*/ 2 w 1073"/>
                <a:gd name="T45" fmla="*/ 509 h 1072"/>
                <a:gd name="T46" fmla="*/ 12 w 1073"/>
                <a:gd name="T47" fmla="*/ 428 h 1072"/>
                <a:gd name="T48" fmla="*/ 34 w 1073"/>
                <a:gd name="T49" fmla="*/ 352 h 1072"/>
                <a:gd name="T50" fmla="*/ 65 w 1073"/>
                <a:gd name="T51" fmla="*/ 280 h 1072"/>
                <a:gd name="T52" fmla="*/ 108 w 1073"/>
                <a:gd name="T53" fmla="*/ 216 h 1072"/>
                <a:gd name="T54" fmla="*/ 158 w 1073"/>
                <a:gd name="T55" fmla="*/ 157 h 1072"/>
                <a:gd name="T56" fmla="*/ 216 w 1073"/>
                <a:gd name="T57" fmla="*/ 106 h 1072"/>
                <a:gd name="T58" fmla="*/ 281 w 1073"/>
                <a:gd name="T59" fmla="*/ 65 h 1072"/>
                <a:gd name="T60" fmla="*/ 353 w 1073"/>
                <a:gd name="T61" fmla="*/ 33 h 1072"/>
                <a:gd name="T62" fmla="*/ 429 w 1073"/>
                <a:gd name="T63" fmla="*/ 11 h 1072"/>
                <a:gd name="T64" fmla="*/ 509 w 1073"/>
                <a:gd name="T65" fmla="*/ 0 h 1072"/>
                <a:gd name="T66" fmla="*/ 564 w 1073"/>
                <a:gd name="T67" fmla="*/ 0 h 1072"/>
                <a:gd name="T68" fmla="*/ 644 w 1073"/>
                <a:gd name="T69" fmla="*/ 11 h 1072"/>
                <a:gd name="T70" fmla="*/ 720 w 1073"/>
                <a:gd name="T71" fmla="*/ 33 h 1072"/>
                <a:gd name="T72" fmla="*/ 792 w 1073"/>
                <a:gd name="T73" fmla="*/ 65 h 1072"/>
                <a:gd name="T74" fmla="*/ 857 w 1073"/>
                <a:gd name="T75" fmla="*/ 106 h 1072"/>
                <a:gd name="T76" fmla="*/ 915 w 1073"/>
                <a:gd name="T77" fmla="*/ 157 h 1072"/>
                <a:gd name="T78" fmla="*/ 966 w 1073"/>
                <a:gd name="T79" fmla="*/ 216 h 1072"/>
                <a:gd name="T80" fmla="*/ 1008 w 1073"/>
                <a:gd name="T81" fmla="*/ 280 h 1072"/>
                <a:gd name="T82" fmla="*/ 1040 w 1073"/>
                <a:gd name="T83" fmla="*/ 352 h 1072"/>
                <a:gd name="T84" fmla="*/ 1061 w 1073"/>
                <a:gd name="T85" fmla="*/ 428 h 1072"/>
                <a:gd name="T86" fmla="*/ 1071 w 1073"/>
                <a:gd name="T87" fmla="*/ 509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3" h="1072">
                  <a:moveTo>
                    <a:pt x="1073" y="536"/>
                  </a:moveTo>
                  <a:lnTo>
                    <a:pt x="1073" y="536"/>
                  </a:lnTo>
                  <a:lnTo>
                    <a:pt x="1071" y="564"/>
                  </a:lnTo>
                  <a:lnTo>
                    <a:pt x="1069" y="590"/>
                  </a:lnTo>
                  <a:lnTo>
                    <a:pt x="1066" y="618"/>
                  </a:lnTo>
                  <a:lnTo>
                    <a:pt x="1061" y="645"/>
                  </a:lnTo>
                  <a:lnTo>
                    <a:pt x="1055" y="670"/>
                  </a:lnTo>
                  <a:lnTo>
                    <a:pt x="1048" y="695"/>
                  </a:lnTo>
                  <a:lnTo>
                    <a:pt x="1040" y="721"/>
                  </a:lnTo>
                  <a:lnTo>
                    <a:pt x="1030" y="745"/>
                  </a:lnTo>
                  <a:lnTo>
                    <a:pt x="1020" y="769"/>
                  </a:lnTo>
                  <a:lnTo>
                    <a:pt x="1008" y="792"/>
                  </a:lnTo>
                  <a:lnTo>
                    <a:pt x="994" y="814"/>
                  </a:lnTo>
                  <a:lnTo>
                    <a:pt x="980" y="836"/>
                  </a:lnTo>
                  <a:lnTo>
                    <a:pt x="966" y="857"/>
                  </a:lnTo>
                  <a:lnTo>
                    <a:pt x="951" y="877"/>
                  </a:lnTo>
                  <a:lnTo>
                    <a:pt x="933" y="897"/>
                  </a:lnTo>
                  <a:lnTo>
                    <a:pt x="915" y="915"/>
                  </a:lnTo>
                  <a:lnTo>
                    <a:pt x="896" y="933"/>
                  </a:lnTo>
                  <a:lnTo>
                    <a:pt x="877" y="950"/>
                  </a:lnTo>
                  <a:lnTo>
                    <a:pt x="857" y="966"/>
                  </a:lnTo>
                  <a:lnTo>
                    <a:pt x="837" y="981"/>
                  </a:lnTo>
                  <a:lnTo>
                    <a:pt x="815" y="995"/>
                  </a:lnTo>
                  <a:lnTo>
                    <a:pt x="792" y="1007"/>
                  </a:lnTo>
                  <a:lnTo>
                    <a:pt x="769" y="1019"/>
                  </a:lnTo>
                  <a:lnTo>
                    <a:pt x="746" y="1031"/>
                  </a:lnTo>
                  <a:lnTo>
                    <a:pt x="720" y="1040"/>
                  </a:lnTo>
                  <a:lnTo>
                    <a:pt x="696" y="1048"/>
                  </a:lnTo>
                  <a:lnTo>
                    <a:pt x="671" y="1055"/>
                  </a:lnTo>
                  <a:lnTo>
                    <a:pt x="644" y="1062"/>
                  </a:lnTo>
                  <a:lnTo>
                    <a:pt x="618" y="1066"/>
                  </a:lnTo>
                  <a:lnTo>
                    <a:pt x="591" y="1070"/>
                  </a:lnTo>
                  <a:lnTo>
                    <a:pt x="564" y="1072"/>
                  </a:lnTo>
                  <a:lnTo>
                    <a:pt x="537" y="1072"/>
                  </a:lnTo>
                  <a:lnTo>
                    <a:pt x="537" y="1072"/>
                  </a:lnTo>
                  <a:lnTo>
                    <a:pt x="509" y="1072"/>
                  </a:lnTo>
                  <a:lnTo>
                    <a:pt x="482" y="1070"/>
                  </a:lnTo>
                  <a:lnTo>
                    <a:pt x="455" y="1066"/>
                  </a:lnTo>
                  <a:lnTo>
                    <a:pt x="429" y="1062"/>
                  </a:lnTo>
                  <a:lnTo>
                    <a:pt x="402" y="1055"/>
                  </a:lnTo>
                  <a:lnTo>
                    <a:pt x="377" y="1048"/>
                  </a:lnTo>
                  <a:lnTo>
                    <a:pt x="353" y="1040"/>
                  </a:lnTo>
                  <a:lnTo>
                    <a:pt x="328" y="1031"/>
                  </a:lnTo>
                  <a:lnTo>
                    <a:pt x="304" y="1019"/>
                  </a:lnTo>
                  <a:lnTo>
                    <a:pt x="281" y="1007"/>
                  </a:lnTo>
                  <a:lnTo>
                    <a:pt x="258" y="995"/>
                  </a:lnTo>
                  <a:lnTo>
                    <a:pt x="237" y="981"/>
                  </a:lnTo>
                  <a:lnTo>
                    <a:pt x="216" y="966"/>
                  </a:lnTo>
                  <a:lnTo>
                    <a:pt x="196" y="950"/>
                  </a:lnTo>
                  <a:lnTo>
                    <a:pt x="177" y="933"/>
                  </a:lnTo>
                  <a:lnTo>
                    <a:pt x="158" y="915"/>
                  </a:lnTo>
                  <a:lnTo>
                    <a:pt x="140" y="897"/>
                  </a:lnTo>
                  <a:lnTo>
                    <a:pt x="124" y="877"/>
                  </a:lnTo>
                  <a:lnTo>
                    <a:pt x="108" y="857"/>
                  </a:lnTo>
                  <a:lnTo>
                    <a:pt x="93" y="836"/>
                  </a:lnTo>
                  <a:lnTo>
                    <a:pt x="79" y="814"/>
                  </a:lnTo>
                  <a:lnTo>
                    <a:pt x="65" y="792"/>
                  </a:lnTo>
                  <a:lnTo>
                    <a:pt x="53" y="769"/>
                  </a:lnTo>
                  <a:lnTo>
                    <a:pt x="43" y="745"/>
                  </a:lnTo>
                  <a:lnTo>
                    <a:pt x="34" y="721"/>
                  </a:lnTo>
                  <a:lnTo>
                    <a:pt x="25" y="695"/>
                  </a:lnTo>
                  <a:lnTo>
                    <a:pt x="18" y="670"/>
                  </a:lnTo>
                  <a:lnTo>
                    <a:pt x="12" y="645"/>
                  </a:lnTo>
                  <a:lnTo>
                    <a:pt x="7" y="618"/>
                  </a:lnTo>
                  <a:lnTo>
                    <a:pt x="4" y="590"/>
                  </a:lnTo>
                  <a:lnTo>
                    <a:pt x="2" y="564"/>
                  </a:lnTo>
                  <a:lnTo>
                    <a:pt x="0" y="536"/>
                  </a:lnTo>
                  <a:lnTo>
                    <a:pt x="0" y="536"/>
                  </a:lnTo>
                  <a:lnTo>
                    <a:pt x="2" y="509"/>
                  </a:lnTo>
                  <a:lnTo>
                    <a:pt x="4" y="481"/>
                  </a:lnTo>
                  <a:lnTo>
                    <a:pt x="7" y="454"/>
                  </a:lnTo>
                  <a:lnTo>
                    <a:pt x="12" y="428"/>
                  </a:lnTo>
                  <a:lnTo>
                    <a:pt x="18" y="403"/>
                  </a:lnTo>
                  <a:lnTo>
                    <a:pt x="25" y="377"/>
                  </a:lnTo>
                  <a:lnTo>
                    <a:pt x="34" y="352"/>
                  </a:lnTo>
                  <a:lnTo>
                    <a:pt x="43" y="328"/>
                  </a:lnTo>
                  <a:lnTo>
                    <a:pt x="53" y="303"/>
                  </a:lnTo>
                  <a:lnTo>
                    <a:pt x="65" y="280"/>
                  </a:lnTo>
                  <a:lnTo>
                    <a:pt x="79" y="259"/>
                  </a:lnTo>
                  <a:lnTo>
                    <a:pt x="93" y="237"/>
                  </a:lnTo>
                  <a:lnTo>
                    <a:pt x="108" y="216"/>
                  </a:lnTo>
                  <a:lnTo>
                    <a:pt x="124" y="195"/>
                  </a:lnTo>
                  <a:lnTo>
                    <a:pt x="140" y="176"/>
                  </a:lnTo>
                  <a:lnTo>
                    <a:pt x="158" y="157"/>
                  </a:lnTo>
                  <a:lnTo>
                    <a:pt x="177" y="140"/>
                  </a:lnTo>
                  <a:lnTo>
                    <a:pt x="196" y="123"/>
                  </a:lnTo>
                  <a:lnTo>
                    <a:pt x="216" y="106"/>
                  </a:lnTo>
                  <a:lnTo>
                    <a:pt x="237" y="91"/>
                  </a:lnTo>
                  <a:lnTo>
                    <a:pt x="258" y="78"/>
                  </a:lnTo>
                  <a:lnTo>
                    <a:pt x="281" y="65"/>
                  </a:lnTo>
                  <a:lnTo>
                    <a:pt x="304" y="53"/>
                  </a:lnTo>
                  <a:lnTo>
                    <a:pt x="328" y="42"/>
                  </a:lnTo>
                  <a:lnTo>
                    <a:pt x="353" y="33"/>
                  </a:lnTo>
                  <a:lnTo>
                    <a:pt x="377" y="25"/>
                  </a:lnTo>
                  <a:lnTo>
                    <a:pt x="402" y="17"/>
                  </a:lnTo>
                  <a:lnTo>
                    <a:pt x="429" y="11"/>
                  </a:lnTo>
                  <a:lnTo>
                    <a:pt x="455" y="6"/>
                  </a:lnTo>
                  <a:lnTo>
                    <a:pt x="482" y="3"/>
                  </a:lnTo>
                  <a:lnTo>
                    <a:pt x="509" y="0"/>
                  </a:lnTo>
                  <a:lnTo>
                    <a:pt x="537" y="0"/>
                  </a:lnTo>
                  <a:lnTo>
                    <a:pt x="537" y="0"/>
                  </a:lnTo>
                  <a:lnTo>
                    <a:pt x="564" y="0"/>
                  </a:lnTo>
                  <a:lnTo>
                    <a:pt x="591" y="3"/>
                  </a:lnTo>
                  <a:lnTo>
                    <a:pt x="618" y="6"/>
                  </a:lnTo>
                  <a:lnTo>
                    <a:pt x="644" y="11"/>
                  </a:lnTo>
                  <a:lnTo>
                    <a:pt x="671" y="17"/>
                  </a:lnTo>
                  <a:lnTo>
                    <a:pt x="696" y="25"/>
                  </a:lnTo>
                  <a:lnTo>
                    <a:pt x="720" y="33"/>
                  </a:lnTo>
                  <a:lnTo>
                    <a:pt x="746" y="42"/>
                  </a:lnTo>
                  <a:lnTo>
                    <a:pt x="769" y="53"/>
                  </a:lnTo>
                  <a:lnTo>
                    <a:pt x="792" y="65"/>
                  </a:lnTo>
                  <a:lnTo>
                    <a:pt x="815" y="78"/>
                  </a:lnTo>
                  <a:lnTo>
                    <a:pt x="837" y="91"/>
                  </a:lnTo>
                  <a:lnTo>
                    <a:pt x="857" y="106"/>
                  </a:lnTo>
                  <a:lnTo>
                    <a:pt x="877" y="123"/>
                  </a:lnTo>
                  <a:lnTo>
                    <a:pt x="896" y="140"/>
                  </a:lnTo>
                  <a:lnTo>
                    <a:pt x="915" y="157"/>
                  </a:lnTo>
                  <a:lnTo>
                    <a:pt x="933" y="176"/>
                  </a:lnTo>
                  <a:lnTo>
                    <a:pt x="951" y="195"/>
                  </a:lnTo>
                  <a:lnTo>
                    <a:pt x="966" y="216"/>
                  </a:lnTo>
                  <a:lnTo>
                    <a:pt x="980" y="237"/>
                  </a:lnTo>
                  <a:lnTo>
                    <a:pt x="994" y="259"/>
                  </a:lnTo>
                  <a:lnTo>
                    <a:pt x="1008" y="280"/>
                  </a:lnTo>
                  <a:lnTo>
                    <a:pt x="1020" y="303"/>
                  </a:lnTo>
                  <a:lnTo>
                    <a:pt x="1030" y="328"/>
                  </a:lnTo>
                  <a:lnTo>
                    <a:pt x="1040" y="352"/>
                  </a:lnTo>
                  <a:lnTo>
                    <a:pt x="1048" y="377"/>
                  </a:lnTo>
                  <a:lnTo>
                    <a:pt x="1055" y="403"/>
                  </a:lnTo>
                  <a:lnTo>
                    <a:pt x="1061" y="428"/>
                  </a:lnTo>
                  <a:lnTo>
                    <a:pt x="1066" y="454"/>
                  </a:lnTo>
                  <a:lnTo>
                    <a:pt x="1069" y="481"/>
                  </a:lnTo>
                  <a:lnTo>
                    <a:pt x="1071" y="509"/>
                  </a:lnTo>
                  <a:lnTo>
                    <a:pt x="1073" y="536"/>
                  </a:lnTo>
                  <a:lnTo>
                    <a:pt x="1073" y="536"/>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7" name="Freeform 20">
              <a:extLst>
                <a:ext uri="{FF2B5EF4-FFF2-40B4-BE49-F238E27FC236}">
                  <a16:creationId xmlns:a16="http://schemas.microsoft.com/office/drawing/2014/main" id="{586985D5-09CA-4766-A74A-00FE7F069757}"/>
                </a:ext>
              </a:extLst>
            </p:cNvPr>
            <p:cNvSpPr>
              <a:spLocks/>
            </p:cNvSpPr>
            <p:nvPr userDrawn="1"/>
          </p:nvSpPr>
          <p:spPr bwMode="auto">
            <a:xfrm>
              <a:off x="6237291" y="3138488"/>
              <a:ext cx="238125" cy="53975"/>
            </a:xfrm>
            <a:custGeom>
              <a:avLst/>
              <a:gdLst>
                <a:gd name="T0" fmla="*/ 0 w 300"/>
                <a:gd name="T1" fmla="*/ 57 h 68"/>
                <a:gd name="T2" fmla="*/ 0 w 300"/>
                <a:gd name="T3" fmla="*/ 57 h 68"/>
                <a:gd name="T4" fmla="*/ 22 w 300"/>
                <a:gd name="T5" fmla="*/ 51 h 68"/>
                <a:gd name="T6" fmla="*/ 46 w 300"/>
                <a:gd name="T7" fmla="*/ 46 h 68"/>
                <a:gd name="T8" fmla="*/ 72 w 300"/>
                <a:gd name="T9" fmla="*/ 45 h 68"/>
                <a:gd name="T10" fmla="*/ 97 w 300"/>
                <a:gd name="T11" fmla="*/ 45 h 68"/>
                <a:gd name="T12" fmla="*/ 123 w 300"/>
                <a:gd name="T13" fmla="*/ 47 h 68"/>
                <a:gd name="T14" fmla="*/ 148 w 300"/>
                <a:gd name="T15" fmla="*/ 52 h 68"/>
                <a:gd name="T16" fmla="*/ 159 w 300"/>
                <a:gd name="T17" fmla="*/ 54 h 68"/>
                <a:gd name="T18" fmla="*/ 170 w 300"/>
                <a:gd name="T19" fmla="*/ 59 h 68"/>
                <a:gd name="T20" fmla="*/ 179 w 300"/>
                <a:gd name="T21" fmla="*/ 62 h 68"/>
                <a:gd name="T22" fmla="*/ 188 w 300"/>
                <a:gd name="T23" fmla="*/ 68 h 68"/>
                <a:gd name="T24" fmla="*/ 214 w 300"/>
                <a:gd name="T25" fmla="*/ 57 h 68"/>
                <a:gd name="T26" fmla="*/ 235 w 300"/>
                <a:gd name="T27" fmla="*/ 47 h 68"/>
                <a:gd name="T28" fmla="*/ 235 w 300"/>
                <a:gd name="T29" fmla="*/ 47 h 68"/>
                <a:gd name="T30" fmla="*/ 233 w 300"/>
                <a:gd name="T31" fmla="*/ 41 h 68"/>
                <a:gd name="T32" fmla="*/ 232 w 300"/>
                <a:gd name="T33" fmla="*/ 34 h 68"/>
                <a:gd name="T34" fmla="*/ 232 w 300"/>
                <a:gd name="T35" fmla="*/ 34 h 68"/>
                <a:gd name="T36" fmla="*/ 233 w 300"/>
                <a:gd name="T37" fmla="*/ 27 h 68"/>
                <a:gd name="T38" fmla="*/ 235 w 300"/>
                <a:gd name="T39" fmla="*/ 21 h 68"/>
                <a:gd name="T40" fmla="*/ 237 w 300"/>
                <a:gd name="T41" fmla="*/ 15 h 68"/>
                <a:gd name="T42" fmla="*/ 242 w 300"/>
                <a:gd name="T43" fmla="*/ 9 h 68"/>
                <a:gd name="T44" fmla="*/ 247 w 300"/>
                <a:gd name="T45" fmla="*/ 6 h 68"/>
                <a:gd name="T46" fmla="*/ 252 w 300"/>
                <a:gd name="T47" fmla="*/ 3 h 68"/>
                <a:gd name="T48" fmla="*/ 259 w 300"/>
                <a:gd name="T49" fmla="*/ 0 h 68"/>
                <a:gd name="T50" fmla="*/ 266 w 300"/>
                <a:gd name="T51" fmla="*/ 0 h 68"/>
                <a:gd name="T52" fmla="*/ 266 w 300"/>
                <a:gd name="T53" fmla="*/ 0 h 68"/>
                <a:gd name="T54" fmla="*/ 272 w 300"/>
                <a:gd name="T55" fmla="*/ 0 h 68"/>
                <a:gd name="T56" fmla="*/ 279 w 300"/>
                <a:gd name="T57" fmla="*/ 3 h 68"/>
                <a:gd name="T58" fmla="*/ 285 w 300"/>
                <a:gd name="T59" fmla="*/ 6 h 68"/>
                <a:gd name="T60" fmla="*/ 289 w 300"/>
                <a:gd name="T61" fmla="*/ 9 h 68"/>
                <a:gd name="T62" fmla="*/ 294 w 300"/>
                <a:gd name="T63" fmla="*/ 15 h 68"/>
                <a:gd name="T64" fmla="*/ 296 w 300"/>
                <a:gd name="T65" fmla="*/ 21 h 68"/>
                <a:gd name="T66" fmla="*/ 298 w 300"/>
                <a:gd name="T67" fmla="*/ 27 h 68"/>
                <a:gd name="T68" fmla="*/ 300 w 300"/>
                <a:gd name="T69" fmla="*/ 34 h 68"/>
                <a:gd name="T70" fmla="*/ 300 w 300"/>
                <a:gd name="T71" fmla="*/ 34 h 68"/>
                <a:gd name="T72" fmla="*/ 300 w 300"/>
                <a:gd name="T73"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0" h="68">
                  <a:moveTo>
                    <a:pt x="0" y="57"/>
                  </a:moveTo>
                  <a:lnTo>
                    <a:pt x="0" y="57"/>
                  </a:lnTo>
                  <a:lnTo>
                    <a:pt x="22" y="51"/>
                  </a:lnTo>
                  <a:lnTo>
                    <a:pt x="46" y="46"/>
                  </a:lnTo>
                  <a:lnTo>
                    <a:pt x="72" y="45"/>
                  </a:lnTo>
                  <a:lnTo>
                    <a:pt x="97" y="45"/>
                  </a:lnTo>
                  <a:lnTo>
                    <a:pt x="123" y="47"/>
                  </a:lnTo>
                  <a:lnTo>
                    <a:pt x="148" y="52"/>
                  </a:lnTo>
                  <a:lnTo>
                    <a:pt x="159" y="54"/>
                  </a:lnTo>
                  <a:lnTo>
                    <a:pt x="170" y="59"/>
                  </a:lnTo>
                  <a:lnTo>
                    <a:pt x="179" y="62"/>
                  </a:lnTo>
                  <a:lnTo>
                    <a:pt x="188" y="68"/>
                  </a:lnTo>
                  <a:lnTo>
                    <a:pt x="214" y="57"/>
                  </a:lnTo>
                  <a:lnTo>
                    <a:pt x="235" y="47"/>
                  </a:lnTo>
                  <a:lnTo>
                    <a:pt x="235" y="47"/>
                  </a:lnTo>
                  <a:lnTo>
                    <a:pt x="233" y="41"/>
                  </a:lnTo>
                  <a:lnTo>
                    <a:pt x="232" y="34"/>
                  </a:lnTo>
                  <a:lnTo>
                    <a:pt x="232" y="34"/>
                  </a:lnTo>
                  <a:lnTo>
                    <a:pt x="233" y="27"/>
                  </a:lnTo>
                  <a:lnTo>
                    <a:pt x="235" y="21"/>
                  </a:lnTo>
                  <a:lnTo>
                    <a:pt x="237" y="15"/>
                  </a:lnTo>
                  <a:lnTo>
                    <a:pt x="242" y="9"/>
                  </a:lnTo>
                  <a:lnTo>
                    <a:pt x="247" y="6"/>
                  </a:lnTo>
                  <a:lnTo>
                    <a:pt x="252" y="3"/>
                  </a:lnTo>
                  <a:lnTo>
                    <a:pt x="259" y="0"/>
                  </a:lnTo>
                  <a:lnTo>
                    <a:pt x="266" y="0"/>
                  </a:lnTo>
                  <a:lnTo>
                    <a:pt x="266" y="0"/>
                  </a:lnTo>
                  <a:lnTo>
                    <a:pt x="272" y="0"/>
                  </a:lnTo>
                  <a:lnTo>
                    <a:pt x="279" y="3"/>
                  </a:lnTo>
                  <a:lnTo>
                    <a:pt x="285" y="6"/>
                  </a:lnTo>
                  <a:lnTo>
                    <a:pt x="289" y="9"/>
                  </a:lnTo>
                  <a:lnTo>
                    <a:pt x="294" y="15"/>
                  </a:lnTo>
                  <a:lnTo>
                    <a:pt x="296" y="21"/>
                  </a:lnTo>
                  <a:lnTo>
                    <a:pt x="298" y="27"/>
                  </a:lnTo>
                  <a:lnTo>
                    <a:pt x="300" y="34"/>
                  </a:lnTo>
                  <a:lnTo>
                    <a:pt x="300" y="34"/>
                  </a:lnTo>
                  <a:lnTo>
                    <a:pt x="300" y="37"/>
                  </a:lnTo>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28" name="Freeform 21">
              <a:extLst>
                <a:ext uri="{FF2B5EF4-FFF2-40B4-BE49-F238E27FC236}">
                  <a16:creationId xmlns:a16="http://schemas.microsoft.com/office/drawing/2014/main" id="{3605DE7D-DA41-4D75-9DE5-1D488497DF78}"/>
                </a:ext>
              </a:extLst>
            </p:cNvPr>
            <p:cNvSpPr>
              <a:spLocks/>
            </p:cNvSpPr>
            <p:nvPr userDrawn="1"/>
          </p:nvSpPr>
          <p:spPr bwMode="auto">
            <a:xfrm>
              <a:off x="6043616" y="3302001"/>
              <a:ext cx="436563" cy="203200"/>
            </a:xfrm>
            <a:custGeom>
              <a:avLst/>
              <a:gdLst>
                <a:gd name="T0" fmla="*/ 495 w 551"/>
                <a:gd name="T1" fmla="*/ 0 h 254"/>
                <a:gd name="T2" fmla="*/ 495 w 551"/>
                <a:gd name="T3" fmla="*/ 0 h 254"/>
                <a:gd name="T4" fmla="*/ 513 w 551"/>
                <a:gd name="T5" fmla="*/ 24 h 254"/>
                <a:gd name="T6" fmla="*/ 521 w 551"/>
                <a:gd name="T7" fmla="*/ 35 h 254"/>
                <a:gd name="T8" fmla="*/ 528 w 551"/>
                <a:gd name="T9" fmla="*/ 48 h 254"/>
                <a:gd name="T10" fmla="*/ 534 w 551"/>
                <a:gd name="T11" fmla="*/ 60 h 254"/>
                <a:gd name="T12" fmla="*/ 540 w 551"/>
                <a:gd name="T13" fmla="*/ 72 h 254"/>
                <a:gd name="T14" fmla="*/ 545 w 551"/>
                <a:gd name="T15" fmla="*/ 85 h 254"/>
                <a:gd name="T16" fmla="*/ 547 w 551"/>
                <a:gd name="T17" fmla="*/ 96 h 254"/>
                <a:gd name="T18" fmla="*/ 549 w 551"/>
                <a:gd name="T19" fmla="*/ 109 h 254"/>
                <a:gd name="T20" fmla="*/ 551 w 551"/>
                <a:gd name="T21" fmla="*/ 121 h 254"/>
                <a:gd name="T22" fmla="*/ 549 w 551"/>
                <a:gd name="T23" fmla="*/ 133 h 254"/>
                <a:gd name="T24" fmla="*/ 547 w 551"/>
                <a:gd name="T25" fmla="*/ 145 h 254"/>
                <a:gd name="T26" fmla="*/ 542 w 551"/>
                <a:gd name="T27" fmla="*/ 155 h 254"/>
                <a:gd name="T28" fmla="*/ 537 w 551"/>
                <a:gd name="T29" fmla="*/ 167 h 254"/>
                <a:gd name="T30" fmla="*/ 529 w 551"/>
                <a:gd name="T31" fmla="*/ 177 h 254"/>
                <a:gd name="T32" fmla="*/ 519 w 551"/>
                <a:gd name="T33" fmla="*/ 187 h 254"/>
                <a:gd name="T34" fmla="*/ 519 w 551"/>
                <a:gd name="T35" fmla="*/ 187 h 254"/>
                <a:gd name="T36" fmla="*/ 519 w 551"/>
                <a:gd name="T37" fmla="*/ 187 h 254"/>
                <a:gd name="T38" fmla="*/ 511 w 551"/>
                <a:gd name="T39" fmla="*/ 193 h 254"/>
                <a:gd name="T40" fmla="*/ 511 w 551"/>
                <a:gd name="T41" fmla="*/ 193 h 254"/>
                <a:gd name="T42" fmla="*/ 502 w 551"/>
                <a:gd name="T43" fmla="*/ 200 h 254"/>
                <a:gd name="T44" fmla="*/ 493 w 551"/>
                <a:gd name="T45" fmla="*/ 206 h 254"/>
                <a:gd name="T46" fmla="*/ 472 w 551"/>
                <a:gd name="T47" fmla="*/ 216 h 254"/>
                <a:gd name="T48" fmla="*/ 472 w 551"/>
                <a:gd name="T49" fmla="*/ 216 h 254"/>
                <a:gd name="T50" fmla="*/ 454 w 551"/>
                <a:gd name="T51" fmla="*/ 223 h 254"/>
                <a:gd name="T52" fmla="*/ 434 w 551"/>
                <a:gd name="T53" fmla="*/ 230 h 254"/>
                <a:gd name="T54" fmla="*/ 415 w 551"/>
                <a:gd name="T55" fmla="*/ 235 h 254"/>
                <a:gd name="T56" fmla="*/ 393 w 551"/>
                <a:gd name="T57" fmla="*/ 239 h 254"/>
                <a:gd name="T58" fmla="*/ 372 w 551"/>
                <a:gd name="T59" fmla="*/ 244 h 254"/>
                <a:gd name="T60" fmla="*/ 351 w 551"/>
                <a:gd name="T61" fmla="*/ 246 h 254"/>
                <a:gd name="T62" fmla="*/ 311 w 551"/>
                <a:gd name="T63" fmla="*/ 251 h 254"/>
                <a:gd name="T64" fmla="*/ 311 w 551"/>
                <a:gd name="T65" fmla="*/ 251 h 254"/>
                <a:gd name="T66" fmla="*/ 311 w 551"/>
                <a:gd name="T67" fmla="*/ 251 h 254"/>
                <a:gd name="T68" fmla="*/ 311 w 551"/>
                <a:gd name="T69" fmla="*/ 251 h 254"/>
                <a:gd name="T70" fmla="*/ 260 w 551"/>
                <a:gd name="T71" fmla="*/ 254 h 254"/>
                <a:gd name="T72" fmla="*/ 214 w 551"/>
                <a:gd name="T73" fmla="*/ 254 h 254"/>
                <a:gd name="T74" fmla="*/ 214 w 551"/>
                <a:gd name="T75" fmla="*/ 254 h 254"/>
                <a:gd name="T76" fmla="*/ 124 w 551"/>
                <a:gd name="T77" fmla="*/ 254 h 254"/>
                <a:gd name="T78" fmla="*/ 65 w 551"/>
                <a:gd name="T79" fmla="*/ 253 h 254"/>
                <a:gd name="T80" fmla="*/ 32 w 551"/>
                <a:gd name="T81" fmla="*/ 252 h 254"/>
                <a:gd name="T82" fmla="*/ 0 w 551"/>
                <a:gd name="T83" fmla="*/ 25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51" h="254">
                  <a:moveTo>
                    <a:pt x="495" y="0"/>
                  </a:moveTo>
                  <a:lnTo>
                    <a:pt x="495" y="0"/>
                  </a:lnTo>
                  <a:lnTo>
                    <a:pt x="513" y="24"/>
                  </a:lnTo>
                  <a:lnTo>
                    <a:pt x="521" y="35"/>
                  </a:lnTo>
                  <a:lnTo>
                    <a:pt x="528" y="48"/>
                  </a:lnTo>
                  <a:lnTo>
                    <a:pt x="534" y="60"/>
                  </a:lnTo>
                  <a:lnTo>
                    <a:pt x="540" y="72"/>
                  </a:lnTo>
                  <a:lnTo>
                    <a:pt x="545" y="85"/>
                  </a:lnTo>
                  <a:lnTo>
                    <a:pt x="547" y="96"/>
                  </a:lnTo>
                  <a:lnTo>
                    <a:pt x="549" y="109"/>
                  </a:lnTo>
                  <a:lnTo>
                    <a:pt x="551" y="121"/>
                  </a:lnTo>
                  <a:lnTo>
                    <a:pt x="549" y="133"/>
                  </a:lnTo>
                  <a:lnTo>
                    <a:pt x="547" y="145"/>
                  </a:lnTo>
                  <a:lnTo>
                    <a:pt x="542" y="155"/>
                  </a:lnTo>
                  <a:lnTo>
                    <a:pt x="537" y="167"/>
                  </a:lnTo>
                  <a:lnTo>
                    <a:pt x="529" y="177"/>
                  </a:lnTo>
                  <a:lnTo>
                    <a:pt x="519" y="187"/>
                  </a:lnTo>
                  <a:lnTo>
                    <a:pt x="519" y="187"/>
                  </a:lnTo>
                  <a:lnTo>
                    <a:pt x="519" y="187"/>
                  </a:lnTo>
                  <a:lnTo>
                    <a:pt x="511" y="193"/>
                  </a:lnTo>
                  <a:lnTo>
                    <a:pt x="511" y="193"/>
                  </a:lnTo>
                  <a:lnTo>
                    <a:pt x="502" y="200"/>
                  </a:lnTo>
                  <a:lnTo>
                    <a:pt x="493" y="206"/>
                  </a:lnTo>
                  <a:lnTo>
                    <a:pt x="472" y="216"/>
                  </a:lnTo>
                  <a:lnTo>
                    <a:pt x="472" y="216"/>
                  </a:lnTo>
                  <a:lnTo>
                    <a:pt x="454" y="223"/>
                  </a:lnTo>
                  <a:lnTo>
                    <a:pt x="434" y="230"/>
                  </a:lnTo>
                  <a:lnTo>
                    <a:pt x="415" y="235"/>
                  </a:lnTo>
                  <a:lnTo>
                    <a:pt x="393" y="239"/>
                  </a:lnTo>
                  <a:lnTo>
                    <a:pt x="372" y="244"/>
                  </a:lnTo>
                  <a:lnTo>
                    <a:pt x="351" y="246"/>
                  </a:lnTo>
                  <a:lnTo>
                    <a:pt x="311" y="251"/>
                  </a:lnTo>
                  <a:lnTo>
                    <a:pt x="311" y="251"/>
                  </a:lnTo>
                  <a:lnTo>
                    <a:pt x="311" y="251"/>
                  </a:lnTo>
                  <a:lnTo>
                    <a:pt x="311" y="251"/>
                  </a:lnTo>
                  <a:lnTo>
                    <a:pt x="260" y="254"/>
                  </a:lnTo>
                  <a:lnTo>
                    <a:pt x="214" y="254"/>
                  </a:lnTo>
                  <a:lnTo>
                    <a:pt x="214" y="254"/>
                  </a:lnTo>
                  <a:lnTo>
                    <a:pt x="124" y="254"/>
                  </a:lnTo>
                  <a:lnTo>
                    <a:pt x="65" y="253"/>
                  </a:lnTo>
                  <a:lnTo>
                    <a:pt x="32" y="252"/>
                  </a:lnTo>
                  <a:lnTo>
                    <a:pt x="0" y="250"/>
                  </a:lnTo>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29" name="Freeform 22">
              <a:extLst>
                <a:ext uri="{FF2B5EF4-FFF2-40B4-BE49-F238E27FC236}">
                  <a16:creationId xmlns:a16="http://schemas.microsoft.com/office/drawing/2014/main" id="{F5468C80-AB28-41D5-AE95-1423CAC4D13B}"/>
                </a:ext>
              </a:extLst>
            </p:cNvPr>
            <p:cNvSpPr>
              <a:spLocks/>
            </p:cNvSpPr>
            <p:nvPr userDrawn="1"/>
          </p:nvSpPr>
          <p:spPr bwMode="auto">
            <a:xfrm>
              <a:off x="5864228" y="3178176"/>
              <a:ext cx="439738" cy="303213"/>
            </a:xfrm>
            <a:custGeom>
              <a:avLst/>
              <a:gdLst>
                <a:gd name="T0" fmla="*/ 88 w 554"/>
                <a:gd name="T1" fmla="*/ 381 h 381"/>
                <a:gd name="T2" fmla="*/ 88 w 554"/>
                <a:gd name="T3" fmla="*/ 381 h 381"/>
                <a:gd name="T4" fmla="*/ 88 w 554"/>
                <a:gd name="T5" fmla="*/ 381 h 381"/>
                <a:gd name="T6" fmla="*/ 88 w 554"/>
                <a:gd name="T7" fmla="*/ 381 h 381"/>
                <a:gd name="T8" fmla="*/ 69 w 554"/>
                <a:gd name="T9" fmla="*/ 373 h 381"/>
                <a:gd name="T10" fmla="*/ 52 w 554"/>
                <a:gd name="T11" fmla="*/ 365 h 381"/>
                <a:gd name="T12" fmla="*/ 37 w 554"/>
                <a:gd name="T13" fmla="*/ 355 h 381"/>
                <a:gd name="T14" fmla="*/ 25 w 554"/>
                <a:gd name="T15" fmla="*/ 344 h 381"/>
                <a:gd name="T16" fmla="*/ 20 w 554"/>
                <a:gd name="T17" fmla="*/ 339 h 381"/>
                <a:gd name="T18" fmla="*/ 14 w 554"/>
                <a:gd name="T19" fmla="*/ 332 h 381"/>
                <a:gd name="T20" fmla="*/ 11 w 554"/>
                <a:gd name="T21" fmla="*/ 326 h 381"/>
                <a:gd name="T22" fmla="*/ 7 w 554"/>
                <a:gd name="T23" fmla="*/ 319 h 381"/>
                <a:gd name="T24" fmla="*/ 4 w 554"/>
                <a:gd name="T25" fmla="*/ 311 h 381"/>
                <a:gd name="T26" fmla="*/ 3 w 554"/>
                <a:gd name="T27" fmla="*/ 303 h 381"/>
                <a:gd name="T28" fmla="*/ 2 w 554"/>
                <a:gd name="T29" fmla="*/ 295 h 381"/>
                <a:gd name="T30" fmla="*/ 0 w 554"/>
                <a:gd name="T31" fmla="*/ 287 h 381"/>
                <a:gd name="T32" fmla="*/ 0 w 554"/>
                <a:gd name="T33" fmla="*/ 287 h 381"/>
                <a:gd name="T34" fmla="*/ 0 w 554"/>
                <a:gd name="T35" fmla="*/ 274 h 381"/>
                <a:gd name="T36" fmla="*/ 3 w 554"/>
                <a:gd name="T37" fmla="*/ 260 h 381"/>
                <a:gd name="T38" fmla="*/ 5 w 554"/>
                <a:gd name="T39" fmla="*/ 248 h 381"/>
                <a:gd name="T40" fmla="*/ 10 w 554"/>
                <a:gd name="T41" fmla="*/ 235 h 381"/>
                <a:gd name="T42" fmla="*/ 14 w 554"/>
                <a:gd name="T43" fmla="*/ 222 h 381"/>
                <a:gd name="T44" fmla="*/ 21 w 554"/>
                <a:gd name="T45" fmla="*/ 210 h 381"/>
                <a:gd name="T46" fmla="*/ 29 w 554"/>
                <a:gd name="T47" fmla="*/ 198 h 381"/>
                <a:gd name="T48" fmla="*/ 37 w 554"/>
                <a:gd name="T49" fmla="*/ 185 h 381"/>
                <a:gd name="T50" fmla="*/ 48 w 554"/>
                <a:gd name="T51" fmla="*/ 174 h 381"/>
                <a:gd name="T52" fmla="*/ 58 w 554"/>
                <a:gd name="T53" fmla="*/ 162 h 381"/>
                <a:gd name="T54" fmla="*/ 69 w 554"/>
                <a:gd name="T55" fmla="*/ 151 h 381"/>
                <a:gd name="T56" fmla="*/ 81 w 554"/>
                <a:gd name="T57" fmla="*/ 140 h 381"/>
                <a:gd name="T58" fmla="*/ 107 w 554"/>
                <a:gd name="T59" fmla="*/ 119 h 381"/>
                <a:gd name="T60" fmla="*/ 135 w 554"/>
                <a:gd name="T61" fmla="*/ 99 h 381"/>
                <a:gd name="T62" fmla="*/ 165 w 554"/>
                <a:gd name="T63" fmla="*/ 81 h 381"/>
                <a:gd name="T64" fmla="*/ 195 w 554"/>
                <a:gd name="T65" fmla="*/ 63 h 381"/>
                <a:gd name="T66" fmla="*/ 226 w 554"/>
                <a:gd name="T67" fmla="*/ 48 h 381"/>
                <a:gd name="T68" fmla="*/ 256 w 554"/>
                <a:gd name="T69" fmla="*/ 36 h 381"/>
                <a:gd name="T70" fmla="*/ 286 w 554"/>
                <a:gd name="T71" fmla="*/ 24 h 381"/>
                <a:gd name="T72" fmla="*/ 315 w 554"/>
                <a:gd name="T73" fmla="*/ 15 h 381"/>
                <a:gd name="T74" fmla="*/ 340 w 554"/>
                <a:gd name="T75" fmla="*/ 8 h 381"/>
                <a:gd name="T76" fmla="*/ 364 w 554"/>
                <a:gd name="T77" fmla="*/ 3 h 381"/>
                <a:gd name="T78" fmla="*/ 364 w 554"/>
                <a:gd name="T79" fmla="*/ 3 h 381"/>
                <a:gd name="T80" fmla="*/ 388 w 554"/>
                <a:gd name="T81" fmla="*/ 1 h 381"/>
                <a:gd name="T82" fmla="*/ 413 w 554"/>
                <a:gd name="T83" fmla="*/ 0 h 381"/>
                <a:gd name="T84" fmla="*/ 437 w 554"/>
                <a:gd name="T85" fmla="*/ 1 h 381"/>
                <a:gd name="T86" fmla="*/ 461 w 554"/>
                <a:gd name="T87" fmla="*/ 5 h 381"/>
                <a:gd name="T88" fmla="*/ 484 w 554"/>
                <a:gd name="T89" fmla="*/ 9 h 381"/>
                <a:gd name="T90" fmla="*/ 508 w 554"/>
                <a:gd name="T91" fmla="*/ 15 h 381"/>
                <a:gd name="T92" fmla="*/ 531 w 554"/>
                <a:gd name="T93" fmla="*/ 23 h 381"/>
                <a:gd name="T94" fmla="*/ 554 w 554"/>
                <a:gd name="T95" fmla="*/ 3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4" h="381">
                  <a:moveTo>
                    <a:pt x="88" y="381"/>
                  </a:moveTo>
                  <a:lnTo>
                    <a:pt x="88" y="381"/>
                  </a:lnTo>
                  <a:lnTo>
                    <a:pt x="88" y="381"/>
                  </a:lnTo>
                  <a:lnTo>
                    <a:pt x="88" y="381"/>
                  </a:lnTo>
                  <a:lnTo>
                    <a:pt x="69" y="373"/>
                  </a:lnTo>
                  <a:lnTo>
                    <a:pt x="52" y="365"/>
                  </a:lnTo>
                  <a:lnTo>
                    <a:pt x="37" y="355"/>
                  </a:lnTo>
                  <a:lnTo>
                    <a:pt x="25" y="344"/>
                  </a:lnTo>
                  <a:lnTo>
                    <a:pt x="20" y="339"/>
                  </a:lnTo>
                  <a:lnTo>
                    <a:pt x="14" y="332"/>
                  </a:lnTo>
                  <a:lnTo>
                    <a:pt x="11" y="326"/>
                  </a:lnTo>
                  <a:lnTo>
                    <a:pt x="7" y="319"/>
                  </a:lnTo>
                  <a:lnTo>
                    <a:pt x="4" y="311"/>
                  </a:lnTo>
                  <a:lnTo>
                    <a:pt x="3" y="303"/>
                  </a:lnTo>
                  <a:lnTo>
                    <a:pt x="2" y="295"/>
                  </a:lnTo>
                  <a:lnTo>
                    <a:pt x="0" y="287"/>
                  </a:lnTo>
                  <a:lnTo>
                    <a:pt x="0" y="287"/>
                  </a:lnTo>
                  <a:lnTo>
                    <a:pt x="0" y="274"/>
                  </a:lnTo>
                  <a:lnTo>
                    <a:pt x="3" y="260"/>
                  </a:lnTo>
                  <a:lnTo>
                    <a:pt x="5" y="248"/>
                  </a:lnTo>
                  <a:lnTo>
                    <a:pt x="10" y="235"/>
                  </a:lnTo>
                  <a:lnTo>
                    <a:pt x="14" y="222"/>
                  </a:lnTo>
                  <a:lnTo>
                    <a:pt x="21" y="210"/>
                  </a:lnTo>
                  <a:lnTo>
                    <a:pt x="29" y="198"/>
                  </a:lnTo>
                  <a:lnTo>
                    <a:pt x="37" y="185"/>
                  </a:lnTo>
                  <a:lnTo>
                    <a:pt x="48" y="174"/>
                  </a:lnTo>
                  <a:lnTo>
                    <a:pt x="58" y="162"/>
                  </a:lnTo>
                  <a:lnTo>
                    <a:pt x="69" y="151"/>
                  </a:lnTo>
                  <a:lnTo>
                    <a:pt x="81" y="140"/>
                  </a:lnTo>
                  <a:lnTo>
                    <a:pt x="107" y="119"/>
                  </a:lnTo>
                  <a:lnTo>
                    <a:pt x="135" y="99"/>
                  </a:lnTo>
                  <a:lnTo>
                    <a:pt x="165" y="81"/>
                  </a:lnTo>
                  <a:lnTo>
                    <a:pt x="195" y="63"/>
                  </a:lnTo>
                  <a:lnTo>
                    <a:pt x="226" y="48"/>
                  </a:lnTo>
                  <a:lnTo>
                    <a:pt x="256" y="36"/>
                  </a:lnTo>
                  <a:lnTo>
                    <a:pt x="286" y="24"/>
                  </a:lnTo>
                  <a:lnTo>
                    <a:pt x="315" y="15"/>
                  </a:lnTo>
                  <a:lnTo>
                    <a:pt x="340" y="8"/>
                  </a:lnTo>
                  <a:lnTo>
                    <a:pt x="364" y="3"/>
                  </a:lnTo>
                  <a:lnTo>
                    <a:pt x="364" y="3"/>
                  </a:lnTo>
                  <a:lnTo>
                    <a:pt x="388" y="1"/>
                  </a:lnTo>
                  <a:lnTo>
                    <a:pt x="413" y="0"/>
                  </a:lnTo>
                  <a:lnTo>
                    <a:pt x="437" y="1"/>
                  </a:lnTo>
                  <a:lnTo>
                    <a:pt x="461" y="5"/>
                  </a:lnTo>
                  <a:lnTo>
                    <a:pt x="484" y="9"/>
                  </a:lnTo>
                  <a:lnTo>
                    <a:pt x="508" y="15"/>
                  </a:lnTo>
                  <a:lnTo>
                    <a:pt x="531" y="23"/>
                  </a:lnTo>
                  <a:lnTo>
                    <a:pt x="554" y="31"/>
                  </a:lnTo>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30" name="Freeform 23">
              <a:extLst>
                <a:ext uri="{FF2B5EF4-FFF2-40B4-BE49-F238E27FC236}">
                  <a16:creationId xmlns:a16="http://schemas.microsoft.com/office/drawing/2014/main" id="{B56D56E4-CB6A-4A2D-9236-B38AEB76371D}"/>
                </a:ext>
              </a:extLst>
            </p:cNvPr>
            <p:cNvSpPr>
              <a:spLocks/>
            </p:cNvSpPr>
            <p:nvPr userDrawn="1"/>
          </p:nvSpPr>
          <p:spPr bwMode="auto">
            <a:xfrm>
              <a:off x="6202366" y="3165476"/>
              <a:ext cx="327025" cy="246063"/>
            </a:xfrm>
            <a:custGeom>
              <a:avLst/>
              <a:gdLst>
                <a:gd name="T0" fmla="*/ 378 w 412"/>
                <a:gd name="T1" fmla="*/ 59 h 310"/>
                <a:gd name="T2" fmla="*/ 376 w 412"/>
                <a:gd name="T3" fmla="*/ 59 h 310"/>
                <a:gd name="T4" fmla="*/ 384 w 412"/>
                <a:gd name="T5" fmla="*/ 47 h 310"/>
                <a:gd name="T6" fmla="*/ 386 w 412"/>
                <a:gd name="T7" fmla="*/ 34 h 310"/>
                <a:gd name="T8" fmla="*/ 385 w 412"/>
                <a:gd name="T9" fmla="*/ 27 h 310"/>
                <a:gd name="T10" fmla="*/ 380 w 412"/>
                <a:gd name="T11" fmla="*/ 15 h 310"/>
                <a:gd name="T12" fmla="*/ 371 w 412"/>
                <a:gd name="T13" fmla="*/ 6 h 310"/>
                <a:gd name="T14" fmla="*/ 360 w 412"/>
                <a:gd name="T15" fmla="*/ 1 h 310"/>
                <a:gd name="T16" fmla="*/ 353 w 412"/>
                <a:gd name="T17" fmla="*/ 0 h 310"/>
                <a:gd name="T18" fmla="*/ 339 w 412"/>
                <a:gd name="T19" fmla="*/ 3 h 310"/>
                <a:gd name="T20" fmla="*/ 329 w 412"/>
                <a:gd name="T21" fmla="*/ 10 h 310"/>
                <a:gd name="T22" fmla="*/ 322 w 412"/>
                <a:gd name="T23" fmla="*/ 21 h 310"/>
                <a:gd name="T24" fmla="*/ 319 w 412"/>
                <a:gd name="T25" fmla="*/ 34 h 310"/>
                <a:gd name="T26" fmla="*/ 319 w 412"/>
                <a:gd name="T27" fmla="*/ 41 h 310"/>
                <a:gd name="T28" fmla="*/ 301 w 412"/>
                <a:gd name="T29" fmla="*/ 56 h 310"/>
                <a:gd name="T30" fmla="*/ 275 w 412"/>
                <a:gd name="T31" fmla="*/ 68 h 310"/>
                <a:gd name="T32" fmla="*/ 254 w 412"/>
                <a:gd name="T33" fmla="*/ 57 h 310"/>
                <a:gd name="T34" fmla="*/ 228 w 412"/>
                <a:gd name="T35" fmla="*/ 50 h 310"/>
                <a:gd name="T36" fmla="*/ 201 w 412"/>
                <a:gd name="T37" fmla="*/ 46 h 310"/>
                <a:gd name="T38" fmla="*/ 172 w 412"/>
                <a:gd name="T39" fmla="*/ 45 h 310"/>
                <a:gd name="T40" fmla="*/ 129 w 412"/>
                <a:gd name="T41" fmla="*/ 47 h 310"/>
                <a:gd name="T42" fmla="*/ 103 w 412"/>
                <a:gd name="T43" fmla="*/ 53 h 310"/>
                <a:gd name="T44" fmla="*/ 80 w 412"/>
                <a:gd name="T45" fmla="*/ 60 h 310"/>
                <a:gd name="T46" fmla="*/ 70 w 412"/>
                <a:gd name="T47" fmla="*/ 64 h 310"/>
                <a:gd name="T48" fmla="*/ 48 w 412"/>
                <a:gd name="T49" fmla="*/ 79 h 310"/>
                <a:gd name="T50" fmla="*/ 29 w 412"/>
                <a:gd name="T51" fmla="*/ 98 h 310"/>
                <a:gd name="T52" fmla="*/ 15 w 412"/>
                <a:gd name="T53" fmla="*/ 118 h 310"/>
                <a:gd name="T54" fmla="*/ 6 w 412"/>
                <a:gd name="T55" fmla="*/ 142 h 310"/>
                <a:gd name="T56" fmla="*/ 2 w 412"/>
                <a:gd name="T57" fmla="*/ 166 h 310"/>
                <a:gd name="T58" fmla="*/ 0 w 412"/>
                <a:gd name="T59" fmla="*/ 191 h 310"/>
                <a:gd name="T60" fmla="*/ 5 w 412"/>
                <a:gd name="T61" fmla="*/ 216 h 310"/>
                <a:gd name="T62" fmla="*/ 15 w 412"/>
                <a:gd name="T63" fmla="*/ 241 h 310"/>
                <a:gd name="T64" fmla="*/ 22 w 412"/>
                <a:gd name="T65" fmla="*/ 252 h 310"/>
                <a:gd name="T66" fmla="*/ 38 w 412"/>
                <a:gd name="T67" fmla="*/ 272 h 310"/>
                <a:gd name="T68" fmla="*/ 58 w 412"/>
                <a:gd name="T69" fmla="*/ 288 h 310"/>
                <a:gd name="T70" fmla="*/ 80 w 412"/>
                <a:gd name="T71" fmla="*/ 299 h 310"/>
                <a:gd name="T72" fmla="*/ 104 w 412"/>
                <a:gd name="T73" fmla="*/ 307 h 310"/>
                <a:gd name="T74" fmla="*/ 128 w 412"/>
                <a:gd name="T75" fmla="*/ 310 h 310"/>
                <a:gd name="T76" fmla="*/ 154 w 412"/>
                <a:gd name="T77" fmla="*/ 307 h 310"/>
                <a:gd name="T78" fmla="*/ 179 w 412"/>
                <a:gd name="T79" fmla="*/ 301 h 310"/>
                <a:gd name="T80" fmla="*/ 190 w 412"/>
                <a:gd name="T81" fmla="*/ 295 h 310"/>
                <a:gd name="T82" fmla="*/ 211 w 412"/>
                <a:gd name="T83" fmla="*/ 282 h 310"/>
                <a:gd name="T84" fmla="*/ 232 w 412"/>
                <a:gd name="T85" fmla="*/ 265 h 310"/>
                <a:gd name="T86" fmla="*/ 250 w 412"/>
                <a:gd name="T87" fmla="*/ 244 h 310"/>
                <a:gd name="T88" fmla="*/ 269 w 412"/>
                <a:gd name="T89" fmla="*/ 221 h 310"/>
                <a:gd name="T90" fmla="*/ 284 w 412"/>
                <a:gd name="T91" fmla="*/ 197 h 310"/>
                <a:gd name="T92" fmla="*/ 295 w 412"/>
                <a:gd name="T93" fmla="*/ 173 h 310"/>
                <a:gd name="T94" fmla="*/ 303 w 412"/>
                <a:gd name="T95" fmla="*/ 148 h 310"/>
                <a:gd name="T96" fmla="*/ 306 w 412"/>
                <a:gd name="T97" fmla="*/ 124 h 310"/>
                <a:gd name="T98" fmla="*/ 347 w 412"/>
                <a:gd name="T99" fmla="*/ 107 h 310"/>
                <a:gd name="T100" fmla="*/ 353 w 412"/>
                <a:gd name="T101" fmla="*/ 114 h 310"/>
                <a:gd name="T102" fmla="*/ 368 w 412"/>
                <a:gd name="T103" fmla="*/ 124 h 310"/>
                <a:gd name="T104" fmla="*/ 378 w 412"/>
                <a:gd name="T105" fmla="*/ 125 h 310"/>
                <a:gd name="T106" fmla="*/ 385 w 412"/>
                <a:gd name="T107" fmla="*/ 125 h 310"/>
                <a:gd name="T108" fmla="*/ 397 w 412"/>
                <a:gd name="T109" fmla="*/ 120 h 310"/>
                <a:gd name="T110" fmla="*/ 406 w 412"/>
                <a:gd name="T111" fmla="*/ 110 h 310"/>
                <a:gd name="T112" fmla="*/ 410 w 412"/>
                <a:gd name="T113" fmla="*/ 99 h 310"/>
                <a:gd name="T114" fmla="*/ 412 w 412"/>
                <a:gd name="T115" fmla="*/ 92 h 310"/>
                <a:gd name="T116" fmla="*/ 409 w 412"/>
                <a:gd name="T117" fmla="*/ 79 h 310"/>
                <a:gd name="T118" fmla="*/ 401 w 412"/>
                <a:gd name="T119" fmla="*/ 68 h 310"/>
                <a:gd name="T120" fmla="*/ 391 w 412"/>
                <a:gd name="T121" fmla="*/ 61 h 310"/>
                <a:gd name="T122" fmla="*/ 378 w 412"/>
                <a:gd name="T123" fmla="*/ 5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2" h="310">
                  <a:moveTo>
                    <a:pt x="378" y="59"/>
                  </a:moveTo>
                  <a:lnTo>
                    <a:pt x="378" y="59"/>
                  </a:lnTo>
                  <a:lnTo>
                    <a:pt x="376" y="59"/>
                  </a:lnTo>
                  <a:lnTo>
                    <a:pt x="376" y="59"/>
                  </a:lnTo>
                  <a:lnTo>
                    <a:pt x="380" y="53"/>
                  </a:lnTo>
                  <a:lnTo>
                    <a:pt x="384" y="47"/>
                  </a:lnTo>
                  <a:lnTo>
                    <a:pt x="385" y="41"/>
                  </a:lnTo>
                  <a:lnTo>
                    <a:pt x="386" y="34"/>
                  </a:lnTo>
                  <a:lnTo>
                    <a:pt x="386" y="34"/>
                  </a:lnTo>
                  <a:lnTo>
                    <a:pt x="385" y="27"/>
                  </a:lnTo>
                  <a:lnTo>
                    <a:pt x="384" y="21"/>
                  </a:lnTo>
                  <a:lnTo>
                    <a:pt x="380" y="15"/>
                  </a:lnTo>
                  <a:lnTo>
                    <a:pt x="376" y="10"/>
                  </a:lnTo>
                  <a:lnTo>
                    <a:pt x="371" y="6"/>
                  </a:lnTo>
                  <a:lnTo>
                    <a:pt x="366" y="3"/>
                  </a:lnTo>
                  <a:lnTo>
                    <a:pt x="360" y="1"/>
                  </a:lnTo>
                  <a:lnTo>
                    <a:pt x="353" y="0"/>
                  </a:lnTo>
                  <a:lnTo>
                    <a:pt x="353" y="0"/>
                  </a:lnTo>
                  <a:lnTo>
                    <a:pt x="346" y="1"/>
                  </a:lnTo>
                  <a:lnTo>
                    <a:pt x="339" y="3"/>
                  </a:lnTo>
                  <a:lnTo>
                    <a:pt x="333" y="6"/>
                  </a:lnTo>
                  <a:lnTo>
                    <a:pt x="329" y="10"/>
                  </a:lnTo>
                  <a:lnTo>
                    <a:pt x="325" y="15"/>
                  </a:lnTo>
                  <a:lnTo>
                    <a:pt x="322" y="21"/>
                  </a:lnTo>
                  <a:lnTo>
                    <a:pt x="319" y="27"/>
                  </a:lnTo>
                  <a:lnTo>
                    <a:pt x="319" y="34"/>
                  </a:lnTo>
                  <a:lnTo>
                    <a:pt x="319" y="34"/>
                  </a:lnTo>
                  <a:lnTo>
                    <a:pt x="319" y="41"/>
                  </a:lnTo>
                  <a:lnTo>
                    <a:pt x="322" y="48"/>
                  </a:lnTo>
                  <a:lnTo>
                    <a:pt x="301" y="56"/>
                  </a:lnTo>
                  <a:lnTo>
                    <a:pt x="275" y="68"/>
                  </a:lnTo>
                  <a:lnTo>
                    <a:pt x="275" y="68"/>
                  </a:lnTo>
                  <a:lnTo>
                    <a:pt x="265" y="62"/>
                  </a:lnTo>
                  <a:lnTo>
                    <a:pt x="254" y="57"/>
                  </a:lnTo>
                  <a:lnTo>
                    <a:pt x="241" y="54"/>
                  </a:lnTo>
                  <a:lnTo>
                    <a:pt x="228" y="50"/>
                  </a:lnTo>
                  <a:lnTo>
                    <a:pt x="215" y="48"/>
                  </a:lnTo>
                  <a:lnTo>
                    <a:pt x="201" y="46"/>
                  </a:lnTo>
                  <a:lnTo>
                    <a:pt x="187" y="45"/>
                  </a:lnTo>
                  <a:lnTo>
                    <a:pt x="172" y="45"/>
                  </a:lnTo>
                  <a:lnTo>
                    <a:pt x="143" y="46"/>
                  </a:lnTo>
                  <a:lnTo>
                    <a:pt x="129" y="47"/>
                  </a:lnTo>
                  <a:lnTo>
                    <a:pt x="117" y="49"/>
                  </a:lnTo>
                  <a:lnTo>
                    <a:pt x="103" y="53"/>
                  </a:lnTo>
                  <a:lnTo>
                    <a:pt x="91" y="56"/>
                  </a:lnTo>
                  <a:lnTo>
                    <a:pt x="80" y="60"/>
                  </a:lnTo>
                  <a:lnTo>
                    <a:pt x="70" y="64"/>
                  </a:lnTo>
                  <a:lnTo>
                    <a:pt x="70" y="64"/>
                  </a:lnTo>
                  <a:lnTo>
                    <a:pt x="58" y="71"/>
                  </a:lnTo>
                  <a:lnTo>
                    <a:pt x="48" y="79"/>
                  </a:lnTo>
                  <a:lnTo>
                    <a:pt x="38" y="89"/>
                  </a:lnTo>
                  <a:lnTo>
                    <a:pt x="29" y="98"/>
                  </a:lnTo>
                  <a:lnTo>
                    <a:pt x="22" y="108"/>
                  </a:lnTo>
                  <a:lnTo>
                    <a:pt x="15" y="118"/>
                  </a:lnTo>
                  <a:lnTo>
                    <a:pt x="11" y="130"/>
                  </a:lnTo>
                  <a:lnTo>
                    <a:pt x="6" y="142"/>
                  </a:lnTo>
                  <a:lnTo>
                    <a:pt x="3" y="153"/>
                  </a:lnTo>
                  <a:lnTo>
                    <a:pt x="2" y="166"/>
                  </a:lnTo>
                  <a:lnTo>
                    <a:pt x="0" y="178"/>
                  </a:lnTo>
                  <a:lnTo>
                    <a:pt x="0" y="191"/>
                  </a:lnTo>
                  <a:lnTo>
                    <a:pt x="3" y="204"/>
                  </a:lnTo>
                  <a:lnTo>
                    <a:pt x="5" y="216"/>
                  </a:lnTo>
                  <a:lnTo>
                    <a:pt x="10" y="228"/>
                  </a:lnTo>
                  <a:lnTo>
                    <a:pt x="15" y="241"/>
                  </a:lnTo>
                  <a:lnTo>
                    <a:pt x="15" y="241"/>
                  </a:lnTo>
                  <a:lnTo>
                    <a:pt x="22" y="252"/>
                  </a:lnTo>
                  <a:lnTo>
                    <a:pt x="30" y="262"/>
                  </a:lnTo>
                  <a:lnTo>
                    <a:pt x="38" y="272"/>
                  </a:lnTo>
                  <a:lnTo>
                    <a:pt x="48" y="281"/>
                  </a:lnTo>
                  <a:lnTo>
                    <a:pt x="58" y="288"/>
                  </a:lnTo>
                  <a:lnTo>
                    <a:pt x="68" y="295"/>
                  </a:lnTo>
                  <a:lnTo>
                    <a:pt x="80" y="299"/>
                  </a:lnTo>
                  <a:lnTo>
                    <a:pt x="91" y="304"/>
                  </a:lnTo>
                  <a:lnTo>
                    <a:pt x="104" y="307"/>
                  </a:lnTo>
                  <a:lnTo>
                    <a:pt x="117" y="310"/>
                  </a:lnTo>
                  <a:lnTo>
                    <a:pt x="128" y="310"/>
                  </a:lnTo>
                  <a:lnTo>
                    <a:pt x="141" y="310"/>
                  </a:lnTo>
                  <a:lnTo>
                    <a:pt x="154" y="307"/>
                  </a:lnTo>
                  <a:lnTo>
                    <a:pt x="166" y="305"/>
                  </a:lnTo>
                  <a:lnTo>
                    <a:pt x="179" y="301"/>
                  </a:lnTo>
                  <a:lnTo>
                    <a:pt x="190" y="295"/>
                  </a:lnTo>
                  <a:lnTo>
                    <a:pt x="190" y="295"/>
                  </a:lnTo>
                  <a:lnTo>
                    <a:pt x="201" y="289"/>
                  </a:lnTo>
                  <a:lnTo>
                    <a:pt x="211" y="282"/>
                  </a:lnTo>
                  <a:lnTo>
                    <a:pt x="222" y="274"/>
                  </a:lnTo>
                  <a:lnTo>
                    <a:pt x="232" y="265"/>
                  </a:lnTo>
                  <a:lnTo>
                    <a:pt x="241" y="254"/>
                  </a:lnTo>
                  <a:lnTo>
                    <a:pt x="250" y="244"/>
                  </a:lnTo>
                  <a:lnTo>
                    <a:pt x="260" y="233"/>
                  </a:lnTo>
                  <a:lnTo>
                    <a:pt x="269" y="221"/>
                  </a:lnTo>
                  <a:lnTo>
                    <a:pt x="276" y="209"/>
                  </a:lnTo>
                  <a:lnTo>
                    <a:pt x="284" y="197"/>
                  </a:lnTo>
                  <a:lnTo>
                    <a:pt x="290" y="185"/>
                  </a:lnTo>
                  <a:lnTo>
                    <a:pt x="295" y="173"/>
                  </a:lnTo>
                  <a:lnTo>
                    <a:pt x="300" y="160"/>
                  </a:lnTo>
                  <a:lnTo>
                    <a:pt x="303" y="148"/>
                  </a:lnTo>
                  <a:lnTo>
                    <a:pt x="306" y="136"/>
                  </a:lnTo>
                  <a:lnTo>
                    <a:pt x="306" y="124"/>
                  </a:lnTo>
                  <a:lnTo>
                    <a:pt x="326" y="116"/>
                  </a:lnTo>
                  <a:lnTo>
                    <a:pt x="347" y="107"/>
                  </a:lnTo>
                  <a:lnTo>
                    <a:pt x="347" y="107"/>
                  </a:lnTo>
                  <a:lnTo>
                    <a:pt x="353" y="114"/>
                  </a:lnTo>
                  <a:lnTo>
                    <a:pt x="360" y="121"/>
                  </a:lnTo>
                  <a:lnTo>
                    <a:pt x="368" y="124"/>
                  </a:lnTo>
                  <a:lnTo>
                    <a:pt x="372" y="125"/>
                  </a:lnTo>
                  <a:lnTo>
                    <a:pt x="378" y="125"/>
                  </a:lnTo>
                  <a:lnTo>
                    <a:pt x="378" y="125"/>
                  </a:lnTo>
                  <a:lnTo>
                    <a:pt x="385" y="125"/>
                  </a:lnTo>
                  <a:lnTo>
                    <a:pt x="391" y="123"/>
                  </a:lnTo>
                  <a:lnTo>
                    <a:pt x="397" y="120"/>
                  </a:lnTo>
                  <a:lnTo>
                    <a:pt x="401" y="116"/>
                  </a:lnTo>
                  <a:lnTo>
                    <a:pt x="406" y="110"/>
                  </a:lnTo>
                  <a:lnTo>
                    <a:pt x="409" y="105"/>
                  </a:lnTo>
                  <a:lnTo>
                    <a:pt x="410" y="99"/>
                  </a:lnTo>
                  <a:lnTo>
                    <a:pt x="412" y="92"/>
                  </a:lnTo>
                  <a:lnTo>
                    <a:pt x="412" y="92"/>
                  </a:lnTo>
                  <a:lnTo>
                    <a:pt x="410" y="85"/>
                  </a:lnTo>
                  <a:lnTo>
                    <a:pt x="409" y="79"/>
                  </a:lnTo>
                  <a:lnTo>
                    <a:pt x="406" y="74"/>
                  </a:lnTo>
                  <a:lnTo>
                    <a:pt x="401" y="68"/>
                  </a:lnTo>
                  <a:lnTo>
                    <a:pt x="397" y="64"/>
                  </a:lnTo>
                  <a:lnTo>
                    <a:pt x="391" y="61"/>
                  </a:lnTo>
                  <a:lnTo>
                    <a:pt x="385" y="59"/>
                  </a:lnTo>
                  <a:lnTo>
                    <a:pt x="378" y="59"/>
                  </a:lnTo>
                  <a:lnTo>
                    <a:pt x="378" y="59"/>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31" name="Freeform 24">
              <a:extLst>
                <a:ext uri="{FF2B5EF4-FFF2-40B4-BE49-F238E27FC236}">
                  <a16:creationId xmlns:a16="http://schemas.microsoft.com/office/drawing/2014/main" id="{CCC505F0-DF51-4477-A659-257F0F8687F0}"/>
                </a:ext>
              </a:extLst>
            </p:cNvPr>
            <p:cNvSpPr>
              <a:spLocks/>
            </p:cNvSpPr>
            <p:nvPr userDrawn="1"/>
          </p:nvSpPr>
          <p:spPr bwMode="auto">
            <a:xfrm>
              <a:off x="5891216" y="3344863"/>
              <a:ext cx="228600" cy="158750"/>
            </a:xfrm>
            <a:custGeom>
              <a:avLst/>
              <a:gdLst>
                <a:gd name="T0" fmla="*/ 92 w 288"/>
                <a:gd name="T1" fmla="*/ 193 h 200"/>
                <a:gd name="T2" fmla="*/ 110 w 288"/>
                <a:gd name="T3" fmla="*/ 198 h 200"/>
                <a:gd name="T4" fmla="*/ 135 w 288"/>
                <a:gd name="T5" fmla="*/ 200 h 200"/>
                <a:gd name="T6" fmla="*/ 191 w 288"/>
                <a:gd name="T7" fmla="*/ 197 h 200"/>
                <a:gd name="T8" fmla="*/ 219 w 288"/>
                <a:gd name="T9" fmla="*/ 192 h 200"/>
                <a:gd name="T10" fmla="*/ 245 w 288"/>
                <a:gd name="T11" fmla="*/ 184 h 200"/>
                <a:gd name="T12" fmla="*/ 265 w 288"/>
                <a:gd name="T13" fmla="*/ 172 h 200"/>
                <a:gd name="T14" fmla="*/ 277 w 288"/>
                <a:gd name="T15" fmla="*/ 159 h 200"/>
                <a:gd name="T16" fmla="*/ 282 w 288"/>
                <a:gd name="T17" fmla="*/ 151 h 200"/>
                <a:gd name="T18" fmla="*/ 288 w 288"/>
                <a:gd name="T19" fmla="*/ 136 h 200"/>
                <a:gd name="T20" fmla="*/ 288 w 288"/>
                <a:gd name="T21" fmla="*/ 123 h 200"/>
                <a:gd name="T22" fmla="*/ 284 w 288"/>
                <a:gd name="T23" fmla="*/ 114 h 200"/>
                <a:gd name="T24" fmla="*/ 276 w 288"/>
                <a:gd name="T25" fmla="*/ 106 h 200"/>
                <a:gd name="T26" fmla="*/ 260 w 288"/>
                <a:gd name="T27" fmla="*/ 99 h 200"/>
                <a:gd name="T28" fmla="*/ 230 w 288"/>
                <a:gd name="T29" fmla="*/ 95 h 200"/>
                <a:gd name="T30" fmla="*/ 196 w 288"/>
                <a:gd name="T31" fmla="*/ 95 h 200"/>
                <a:gd name="T32" fmla="*/ 109 w 288"/>
                <a:gd name="T33" fmla="*/ 107 h 200"/>
                <a:gd name="T34" fmla="*/ 116 w 288"/>
                <a:gd name="T35" fmla="*/ 102 h 200"/>
                <a:gd name="T36" fmla="*/ 136 w 288"/>
                <a:gd name="T37" fmla="*/ 80 h 200"/>
                <a:gd name="T38" fmla="*/ 161 w 288"/>
                <a:gd name="T39" fmla="*/ 45 h 200"/>
                <a:gd name="T40" fmla="*/ 177 w 288"/>
                <a:gd name="T41" fmla="*/ 13 h 200"/>
                <a:gd name="T42" fmla="*/ 178 w 288"/>
                <a:gd name="T43" fmla="*/ 3 h 200"/>
                <a:gd name="T44" fmla="*/ 174 w 288"/>
                <a:gd name="T45" fmla="*/ 0 h 200"/>
                <a:gd name="T46" fmla="*/ 170 w 288"/>
                <a:gd name="T47" fmla="*/ 0 h 200"/>
                <a:gd name="T48" fmla="*/ 155 w 288"/>
                <a:gd name="T49" fmla="*/ 8 h 200"/>
                <a:gd name="T50" fmla="*/ 108 w 288"/>
                <a:gd name="T51" fmla="*/ 41 h 200"/>
                <a:gd name="T52" fmla="*/ 83 w 288"/>
                <a:gd name="T53" fmla="*/ 56 h 200"/>
                <a:gd name="T54" fmla="*/ 68 w 288"/>
                <a:gd name="T55" fmla="*/ 62 h 200"/>
                <a:gd name="T56" fmla="*/ 61 w 288"/>
                <a:gd name="T57" fmla="*/ 62 h 200"/>
                <a:gd name="T58" fmla="*/ 32 w 288"/>
                <a:gd name="T59" fmla="*/ 64 h 200"/>
                <a:gd name="T60" fmla="*/ 18 w 288"/>
                <a:gd name="T61" fmla="*/ 69 h 200"/>
                <a:gd name="T62" fmla="*/ 9 w 288"/>
                <a:gd name="T63" fmla="*/ 76 h 200"/>
                <a:gd name="T64" fmla="*/ 2 w 288"/>
                <a:gd name="T65" fmla="*/ 83 h 200"/>
                <a:gd name="T66" fmla="*/ 0 w 288"/>
                <a:gd name="T67" fmla="*/ 92 h 200"/>
                <a:gd name="T68" fmla="*/ 2 w 288"/>
                <a:gd name="T69" fmla="*/ 107 h 200"/>
                <a:gd name="T70" fmla="*/ 13 w 288"/>
                <a:gd name="T71" fmla="*/ 130 h 200"/>
                <a:gd name="T72" fmla="*/ 31 w 288"/>
                <a:gd name="T73" fmla="*/ 152 h 200"/>
                <a:gd name="T74" fmla="*/ 54 w 288"/>
                <a:gd name="T75" fmla="*/ 172 h 200"/>
                <a:gd name="T76" fmla="*/ 79 w 288"/>
                <a:gd name="T77" fmla="*/ 187 h 200"/>
                <a:gd name="T78" fmla="*/ 92 w 288"/>
                <a:gd name="T79" fmla="*/ 19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8" h="200">
                  <a:moveTo>
                    <a:pt x="92" y="193"/>
                  </a:moveTo>
                  <a:lnTo>
                    <a:pt x="92" y="193"/>
                  </a:lnTo>
                  <a:lnTo>
                    <a:pt x="100" y="195"/>
                  </a:lnTo>
                  <a:lnTo>
                    <a:pt x="110" y="198"/>
                  </a:lnTo>
                  <a:lnTo>
                    <a:pt x="122" y="199"/>
                  </a:lnTo>
                  <a:lnTo>
                    <a:pt x="135" y="200"/>
                  </a:lnTo>
                  <a:lnTo>
                    <a:pt x="162" y="200"/>
                  </a:lnTo>
                  <a:lnTo>
                    <a:pt x="191" y="197"/>
                  </a:lnTo>
                  <a:lnTo>
                    <a:pt x="205" y="194"/>
                  </a:lnTo>
                  <a:lnTo>
                    <a:pt x="219" y="192"/>
                  </a:lnTo>
                  <a:lnTo>
                    <a:pt x="233" y="187"/>
                  </a:lnTo>
                  <a:lnTo>
                    <a:pt x="245" y="184"/>
                  </a:lnTo>
                  <a:lnTo>
                    <a:pt x="256" y="178"/>
                  </a:lnTo>
                  <a:lnTo>
                    <a:pt x="265" y="172"/>
                  </a:lnTo>
                  <a:lnTo>
                    <a:pt x="273" y="167"/>
                  </a:lnTo>
                  <a:lnTo>
                    <a:pt x="277" y="159"/>
                  </a:lnTo>
                  <a:lnTo>
                    <a:pt x="277" y="159"/>
                  </a:lnTo>
                  <a:lnTo>
                    <a:pt x="282" y="151"/>
                  </a:lnTo>
                  <a:lnTo>
                    <a:pt x="286" y="142"/>
                  </a:lnTo>
                  <a:lnTo>
                    <a:pt x="288" y="136"/>
                  </a:lnTo>
                  <a:lnTo>
                    <a:pt x="288" y="129"/>
                  </a:lnTo>
                  <a:lnTo>
                    <a:pt x="288" y="123"/>
                  </a:lnTo>
                  <a:lnTo>
                    <a:pt x="287" y="118"/>
                  </a:lnTo>
                  <a:lnTo>
                    <a:pt x="284" y="114"/>
                  </a:lnTo>
                  <a:lnTo>
                    <a:pt x="281" y="109"/>
                  </a:lnTo>
                  <a:lnTo>
                    <a:pt x="276" y="106"/>
                  </a:lnTo>
                  <a:lnTo>
                    <a:pt x="272" y="103"/>
                  </a:lnTo>
                  <a:lnTo>
                    <a:pt x="260" y="99"/>
                  </a:lnTo>
                  <a:lnTo>
                    <a:pt x="246" y="96"/>
                  </a:lnTo>
                  <a:lnTo>
                    <a:pt x="230" y="95"/>
                  </a:lnTo>
                  <a:lnTo>
                    <a:pt x="214" y="95"/>
                  </a:lnTo>
                  <a:lnTo>
                    <a:pt x="196" y="95"/>
                  </a:lnTo>
                  <a:lnTo>
                    <a:pt x="161" y="100"/>
                  </a:lnTo>
                  <a:lnTo>
                    <a:pt x="109" y="107"/>
                  </a:lnTo>
                  <a:lnTo>
                    <a:pt x="109" y="107"/>
                  </a:lnTo>
                  <a:lnTo>
                    <a:pt x="116" y="102"/>
                  </a:lnTo>
                  <a:lnTo>
                    <a:pt x="122" y="96"/>
                  </a:lnTo>
                  <a:lnTo>
                    <a:pt x="136" y="80"/>
                  </a:lnTo>
                  <a:lnTo>
                    <a:pt x="150" y="63"/>
                  </a:lnTo>
                  <a:lnTo>
                    <a:pt x="161" y="45"/>
                  </a:lnTo>
                  <a:lnTo>
                    <a:pt x="171" y="27"/>
                  </a:lnTo>
                  <a:lnTo>
                    <a:pt x="177" y="13"/>
                  </a:lnTo>
                  <a:lnTo>
                    <a:pt x="178" y="8"/>
                  </a:lnTo>
                  <a:lnTo>
                    <a:pt x="178" y="3"/>
                  </a:lnTo>
                  <a:lnTo>
                    <a:pt x="177" y="1"/>
                  </a:lnTo>
                  <a:lnTo>
                    <a:pt x="174" y="0"/>
                  </a:lnTo>
                  <a:lnTo>
                    <a:pt x="174" y="0"/>
                  </a:lnTo>
                  <a:lnTo>
                    <a:pt x="170" y="0"/>
                  </a:lnTo>
                  <a:lnTo>
                    <a:pt x="167" y="2"/>
                  </a:lnTo>
                  <a:lnTo>
                    <a:pt x="155" y="8"/>
                  </a:lnTo>
                  <a:lnTo>
                    <a:pt x="125" y="30"/>
                  </a:lnTo>
                  <a:lnTo>
                    <a:pt x="108" y="41"/>
                  </a:lnTo>
                  <a:lnTo>
                    <a:pt x="91" y="51"/>
                  </a:lnTo>
                  <a:lnTo>
                    <a:pt x="83" y="56"/>
                  </a:lnTo>
                  <a:lnTo>
                    <a:pt x="75" y="60"/>
                  </a:lnTo>
                  <a:lnTo>
                    <a:pt x="68" y="62"/>
                  </a:lnTo>
                  <a:lnTo>
                    <a:pt x="61" y="62"/>
                  </a:lnTo>
                  <a:lnTo>
                    <a:pt x="61" y="62"/>
                  </a:lnTo>
                  <a:lnTo>
                    <a:pt x="40" y="63"/>
                  </a:lnTo>
                  <a:lnTo>
                    <a:pt x="32" y="64"/>
                  </a:lnTo>
                  <a:lnTo>
                    <a:pt x="25" y="66"/>
                  </a:lnTo>
                  <a:lnTo>
                    <a:pt x="18" y="69"/>
                  </a:lnTo>
                  <a:lnTo>
                    <a:pt x="13" y="72"/>
                  </a:lnTo>
                  <a:lnTo>
                    <a:pt x="9" y="76"/>
                  </a:lnTo>
                  <a:lnTo>
                    <a:pt x="6" y="79"/>
                  </a:lnTo>
                  <a:lnTo>
                    <a:pt x="2" y="83"/>
                  </a:lnTo>
                  <a:lnTo>
                    <a:pt x="1" y="87"/>
                  </a:lnTo>
                  <a:lnTo>
                    <a:pt x="0" y="92"/>
                  </a:lnTo>
                  <a:lnTo>
                    <a:pt x="0" y="96"/>
                  </a:lnTo>
                  <a:lnTo>
                    <a:pt x="2" y="107"/>
                  </a:lnTo>
                  <a:lnTo>
                    <a:pt x="6" y="118"/>
                  </a:lnTo>
                  <a:lnTo>
                    <a:pt x="13" y="130"/>
                  </a:lnTo>
                  <a:lnTo>
                    <a:pt x="21" y="140"/>
                  </a:lnTo>
                  <a:lnTo>
                    <a:pt x="31" y="152"/>
                  </a:lnTo>
                  <a:lnTo>
                    <a:pt x="41" y="162"/>
                  </a:lnTo>
                  <a:lnTo>
                    <a:pt x="54" y="172"/>
                  </a:lnTo>
                  <a:lnTo>
                    <a:pt x="67" y="181"/>
                  </a:lnTo>
                  <a:lnTo>
                    <a:pt x="79" y="187"/>
                  </a:lnTo>
                  <a:lnTo>
                    <a:pt x="92" y="193"/>
                  </a:lnTo>
                  <a:lnTo>
                    <a:pt x="92" y="19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64" name="Freeform 25">
              <a:extLst>
                <a:ext uri="{FF2B5EF4-FFF2-40B4-BE49-F238E27FC236}">
                  <a16:creationId xmlns:a16="http://schemas.microsoft.com/office/drawing/2014/main" id="{88231E5A-AA66-47B2-BBCB-E92357CC7D32}"/>
                </a:ext>
              </a:extLst>
            </p:cNvPr>
            <p:cNvSpPr>
              <a:spLocks/>
            </p:cNvSpPr>
            <p:nvPr userDrawn="1"/>
          </p:nvSpPr>
          <p:spPr bwMode="auto">
            <a:xfrm>
              <a:off x="6096003" y="3017838"/>
              <a:ext cx="47625" cy="141288"/>
            </a:xfrm>
            <a:custGeom>
              <a:avLst/>
              <a:gdLst>
                <a:gd name="T0" fmla="*/ 25 w 60"/>
                <a:gd name="T1" fmla="*/ 0 h 180"/>
                <a:gd name="T2" fmla="*/ 25 w 60"/>
                <a:gd name="T3" fmla="*/ 0 h 180"/>
                <a:gd name="T4" fmla="*/ 36 w 60"/>
                <a:gd name="T5" fmla="*/ 6 h 180"/>
                <a:gd name="T6" fmla="*/ 41 w 60"/>
                <a:gd name="T7" fmla="*/ 10 h 180"/>
                <a:gd name="T8" fmla="*/ 46 w 60"/>
                <a:gd name="T9" fmla="*/ 15 h 180"/>
                <a:gd name="T10" fmla="*/ 51 w 60"/>
                <a:gd name="T11" fmla="*/ 22 h 180"/>
                <a:gd name="T12" fmla="*/ 55 w 60"/>
                <a:gd name="T13" fmla="*/ 28 h 180"/>
                <a:gd name="T14" fmla="*/ 59 w 60"/>
                <a:gd name="T15" fmla="*/ 36 h 180"/>
                <a:gd name="T16" fmla="*/ 60 w 60"/>
                <a:gd name="T17" fmla="*/ 43 h 180"/>
                <a:gd name="T18" fmla="*/ 60 w 60"/>
                <a:gd name="T19" fmla="*/ 43 h 180"/>
                <a:gd name="T20" fmla="*/ 60 w 60"/>
                <a:gd name="T21" fmla="*/ 50 h 180"/>
                <a:gd name="T22" fmla="*/ 60 w 60"/>
                <a:gd name="T23" fmla="*/ 57 h 180"/>
                <a:gd name="T24" fmla="*/ 59 w 60"/>
                <a:gd name="T25" fmla="*/ 62 h 180"/>
                <a:gd name="T26" fmla="*/ 56 w 60"/>
                <a:gd name="T27" fmla="*/ 68 h 180"/>
                <a:gd name="T28" fmla="*/ 49 w 60"/>
                <a:gd name="T29" fmla="*/ 80 h 180"/>
                <a:gd name="T30" fmla="*/ 41 w 60"/>
                <a:gd name="T31" fmla="*/ 90 h 180"/>
                <a:gd name="T32" fmla="*/ 41 w 60"/>
                <a:gd name="T33" fmla="*/ 90 h 180"/>
                <a:gd name="T34" fmla="*/ 32 w 60"/>
                <a:gd name="T35" fmla="*/ 98 h 180"/>
                <a:gd name="T36" fmla="*/ 23 w 60"/>
                <a:gd name="T37" fmla="*/ 108 h 180"/>
                <a:gd name="T38" fmla="*/ 15 w 60"/>
                <a:gd name="T39" fmla="*/ 120 h 180"/>
                <a:gd name="T40" fmla="*/ 11 w 60"/>
                <a:gd name="T41" fmla="*/ 126 h 180"/>
                <a:gd name="T42" fmla="*/ 9 w 60"/>
                <a:gd name="T43" fmla="*/ 130 h 180"/>
                <a:gd name="T44" fmla="*/ 9 w 60"/>
                <a:gd name="T45" fmla="*/ 130 h 180"/>
                <a:gd name="T46" fmla="*/ 8 w 60"/>
                <a:gd name="T47" fmla="*/ 137 h 180"/>
                <a:gd name="T48" fmla="*/ 9 w 60"/>
                <a:gd name="T49" fmla="*/ 143 h 180"/>
                <a:gd name="T50" fmla="*/ 11 w 60"/>
                <a:gd name="T51" fmla="*/ 148 h 180"/>
                <a:gd name="T52" fmla="*/ 15 w 60"/>
                <a:gd name="T53" fmla="*/ 153 h 180"/>
                <a:gd name="T54" fmla="*/ 24 w 60"/>
                <a:gd name="T55" fmla="*/ 166 h 180"/>
                <a:gd name="T56" fmla="*/ 36 w 60"/>
                <a:gd name="T57" fmla="*/ 180 h 180"/>
                <a:gd name="T58" fmla="*/ 36 w 60"/>
                <a:gd name="T59" fmla="*/ 180 h 180"/>
                <a:gd name="T60" fmla="*/ 23 w 60"/>
                <a:gd name="T61" fmla="*/ 169 h 180"/>
                <a:gd name="T62" fmla="*/ 13 w 60"/>
                <a:gd name="T63" fmla="*/ 160 h 180"/>
                <a:gd name="T64" fmla="*/ 4 w 60"/>
                <a:gd name="T65" fmla="*/ 151 h 180"/>
                <a:gd name="T66" fmla="*/ 2 w 60"/>
                <a:gd name="T67" fmla="*/ 146 h 180"/>
                <a:gd name="T68" fmla="*/ 1 w 60"/>
                <a:gd name="T69" fmla="*/ 141 h 180"/>
                <a:gd name="T70" fmla="*/ 0 w 60"/>
                <a:gd name="T71" fmla="*/ 136 h 180"/>
                <a:gd name="T72" fmla="*/ 0 w 60"/>
                <a:gd name="T73" fmla="*/ 130 h 180"/>
                <a:gd name="T74" fmla="*/ 2 w 60"/>
                <a:gd name="T75" fmla="*/ 125 h 180"/>
                <a:gd name="T76" fmla="*/ 4 w 60"/>
                <a:gd name="T77" fmla="*/ 118 h 180"/>
                <a:gd name="T78" fmla="*/ 9 w 60"/>
                <a:gd name="T79" fmla="*/ 112 h 180"/>
                <a:gd name="T80" fmla="*/ 14 w 60"/>
                <a:gd name="T81" fmla="*/ 104 h 180"/>
                <a:gd name="T82" fmla="*/ 29 w 60"/>
                <a:gd name="T83" fmla="*/ 88 h 180"/>
                <a:gd name="T84" fmla="*/ 29 w 60"/>
                <a:gd name="T85" fmla="*/ 88 h 180"/>
                <a:gd name="T86" fmla="*/ 39 w 60"/>
                <a:gd name="T87" fmla="*/ 76 h 180"/>
                <a:gd name="T88" fmla="*/ 45 w 60"/>
                <a:gd name="T89" fmla="*/ 69 h 180"/>
                <a:gd name="T90" fmla="*/ 48 w 60"/>
                <a:gd name="T91" fmla="*/ 61 h 180"/>
                <a:gd name="T92" fmla="*/ 51 w 60"/>
                <a:gd name="T93" fmla="*/ 52 h 180"/>
                <a:gd name="T94" fmla="*/ 52 w 60"/>
                <a:gd name="T95" fmla="*/ 43 h 180"/>
                <a:gd name="T96" fmla="*/ 51 w 60"/>
                <a:gd name="T97" fmla="*/ 37 h 180"/>
                <a:gd name="T98" fmla="*/ 49 w 60"/>
                <a:gd name="T99" fmla="*/ 31 h 180"/>
                <a:gd name="T100" fmla="*/ 47 w 60"/>
                <a:gd name="T101" fmla="*/ 27 h 180"/>
                <a:gd name="T102" fmla="*/ 44 w 60"/>
                <a:gd name="T103" fmla="*/ 20 h 180"/>
                <a:gd name="T104" fmla="*/ 44 w 60"/>
                <a:gd name="T105" fmla="*/ 20 h 180"/>
                <a:gd name="T106" fmla="*/ 36 w 60"/>
                <a:gd name="T107" fmla="*/ 9 h 180"/>
                <a:gd name="T108" fmla="*/ 25 w 60"/>
                <a:gd name="T109" fmla="*/ 0 h 180"/>
                <a:gd name="T110" fmla="*/ 25 w 60"/>
                <a:gd name="T11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 h="180">
                  <a:moveTo>
                    <a:pt x="25" y="0"/>
                  </a:moveTo>
                  <a:lnTo>
                    <a:pt x="25" y="0"/>
                  </a:lnTo>
                  <a:lnTo>
                    <a:pt x="36" y="6"/>
                  </a:lnTo>
                  <a:lnTo>
                    <a:pt x="41" y="10"/>
                  </a:lnTo>
                  <a:lnTo>
                    <a:pt x="46" y="15"/>
                  </a:lnTo>
                  <a:lnTo>
                    <a:pt x="51" y="22"/>
                  </a:lnTo>
                  <a:lnTo>
                    <a:pt x="55" y="28"/>
                  </a:lnTo>
                  <a:lnTo>
                    <a:pt x="59" y="36"/>
                  </a:lnTo>
                  <a:lnTo>
                    <a:pt x="60" y="43"/>
                  </a:lnTo>
                  <a:lnTo>
                    <a:pt x="60" y="43"/>
                  </a:lnTo>
                  <a:lnTo>
                    <a:pt x="60" y="50"/>
                  </a:lnTo>
                  <a:lnTo>
                    <a:pt x="60" y="57"/>
                  </a:lnTo>
                  <a:lnTo>
                    <a:pt x="59" y="62"/>
                  </a:lnTo>
                  <a:lnTo>
                    <a:pt x="56" y="68"/>
                  </a:lnTo>
                  <a:lnTo>
                    <a:pt x="49" y="80"/>
                  </a:lnTo>
                  <a:lnTo>
                    <a:pt x="41" y="90"/>
                  </a:lnTo>
                  <a:lnTo>
                    <a:pt x="41" y="90"/>
                  </a:lnTo>
                  <a:lnTo>
                    <a:pt x="32" y="98"/>
                  </a:lnTo>
                  <a:lnTo>
                    <a:pt x="23" y="108"/>
                  </a:lnTo>
                  <a:lnTo>
                    <a:pt x="15" y="120"/>
                  </a:lnTo>
                  <a:lnTo>
                    <a:pt x="11" y="126"/>
                  </a:lnTo>
                  <a:lnTo>
                    <a:pt x="9" y="130"/>
                  </a:lnTo>
                  <a:lnTo>
                    <a:pt x="9" y="130"/>
                  </a:lnTo>
                  <a:lnTo>
                    <a:pt x="8" y="137"/>
                  </a:lnTo>
                  <a:lnTo>
                    <a:pt x="9" y="143"/>
                  </a:lnTo>
                  <a:lnTo>
                    <a:pt x="11" y="148"/>
                  </a:lnTo>
                  <a:lnTo>
                    <a:pt x="15" y="153"/>
                  </a:lnTo>
                  <a:lnTo>
                    <a:pt x="24" y="166"/>
                  </a:lnTo>
                  <a:lnTo>
                    <a:pt x="36" y="180"/>
                  </a:lnTo>
                  <a:lnTo>
                    <a:pt x="36" y="180"/>
                  </a:lnTo>
                  <a:lnTo>
                    <a:pt x="23" y="169"/>
                  </a:lnTo>
                  <a:lnTo>
                    <a:pt x="13" y="160"/>
                  </a:lnTo>
                  <a:lnTo>
                    <a:pt x="4" y="151"/>
                  </a:lnTo>
                  <a:lnTo>
                    <a:pt x="2" y="146"/>
                  </a:lnTo>
                  <a:lnTo>
                    <a:pt x="1" y="141"/>
                  </a:lnTo>
                  <a:lnTo>
                    <a:pt x="0" y="136"/>
                  </a:lnTo>
                  <a:lnTo>
                    <a:pt x="0" y="130"/>
                  </a:lnTo>
                  <a:lnTo>
                    <a:pt x="2" y="125"/>
                  </a:lnTo>
                  <a:lnTo>
                    <a:pt x="4" y="118"/>
                  </a:lnTo>
                  <a:lnTo>
                    <a:pt x="9" y="112"/>
                  </a:lnTo>
                  <a:lnTo>
                    <a:pt x="14" y="104"/>
                  </a:lnTo>
                  <a:lnTo>
                    <a:pt x="29" y="88"/>
                  </a:lnTo>
                  <a:lnTo>
                    <a:pt x="29" y="88"/>
                  </a:lnTo>
                  <a:lnTo>
                    <a:pt x="39" y="76"/>
                  </a:lnTo>
                  <a:lnTo>
                    <a:pt x="45" y="69"/>
                  </a:lnTo>
                  <a:lnTo>
                    <a:pt x="48" y="61"/>
                  </a:lnTo>
                  <a:lnTo>
                    <a:pt x="51" y="52"/>
                  </a:lnTo>
                  <a:lnTo>
                    <a:pt x="52" y="43"/>
                  </a:lnTo>
                  <a:lnTo>
                    <a:pt x="51" y="37"/>
                  </a:lnTo>
                  <a:lnTo>
                    <a:pt x="49" y="31"/>
                  </a:lnTo>
                  <a:lnTo>
                    <a:pt x="47" y="27"/>
                  </a:lnTo>
                  <a:lnTo>
                    <a:pt x="44" y="20"/>
                  </a:lnTo>
                  <a:lnTo>
                    <a:pt x="44" y="20"/>
                  </a:lnTo>
                  <a:lnTo>
                    <a:pt x="36" y="9"/>
                  </a:lnTo>
                  <a:lnTo>
                    <a:pt x="25" y="0"/>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06" name="Freeform 26">
              <a:extLst>
                <a:ext uri="{FF2B5EF4-FFF2-40B4-BE49-F238E27FC236}">
                  <a16:creationId xmlns:a16="http://schemas.microsoft.com/office/drawing/2014/main" id="{68CE2970-184B-4185-94FA-3D0AA8D1F7E0}"/>
                </a:ext>
              </a:extLst>
            </p:cNvPr>
            <p:cNvSpPr>
              <a:spLocks/>
            </p:cNvSpPr>
            <p:nvPr userDrawn="1"/>
          </p:nvSpPr>
          <p:spPr bwMode="auto">
            <a:xfrm>
              <a:off x="6143628" y="3017838"/>
              <a:ext cx="49213" cy="141288"/>
            </a:xfrm>
            <a:custGeom>
              <a:avLst/>
              <a:gdLst>
                <a:gd name="T0" fmla="*/ 25 w 61"/>
                <a:gd name="T1" fmla="*/ 0 h 180"/>
                <a:gd name="T2" fmla="*/ 25 w 61"/>
                <a:gd name="T3" fmla="*/ 0 h 180"/>
                <a:gd name="T4" fmla="*/ 31 w 61"/>
                <a:gd name="T5" fmla="*/ 4 h 180"/>
                <a:gd name="T6" fmla="*/ 38 w 61"/>
                <a:gd name="T7" fmla="*/ 7 h 180"/>
                <a:gd name="T8" fmla="*/ 38 w 61"/>
                <a:gd name="T9" fmla="*/ 7 h 180"/>
                <a:gd name="T10" fmla="*/ 46 w 61"/>
                <a:gd name="T11" fmla="*/ 15 h 180"/>
                <a:gd name="T12" fmla="*/ 53 w 61"/>
                <a:gd name="T13" fmla="*/ 23 h 180"/>
                <a:gd name="T14" fmla="*/ 57 w 61"/>
                <a:gd name="T15" fmla="*/ 31 h 180"/>
                <a:gd name="T16" fmla="*/ 60 w 61"/>
                <a:gd name="T17" fmla="*/ 40 h 180"/>
                <a:gd name="T18" fmla="*/ 61 w 61"/>
                <a:gd name="T19" fmla="*/ 50 h 180"/>
                <a:gd name="T20" fmla="*/ 60 w 61"/>
                <a:gd name="T21" fmla="*/ 59 h 180"/>
                <a:gd name="T22" fmla="*/ 56 w 61"/>
                <a:gd name="T23" fmla="*/ 69 h 180"/>
                <a:gd name="T24" fmla="*/ 50 w 61"/>
                <a:gd name="T25" fmla="*/ 78 h 180"/>
                <a:gd name="T26" fmla="*/ 50 w 61"/>
                <a:gd name="T27" fmla="*/ 78 h 180"/>
                <a:gd name="T28" fmla="*/ 46 w 61"/>
                <a:gd name="T29" fmla="*/ 85 h 180"/>
                <a:gd name="T30" fmla="*/ 40 w 61"/>
                <a:gd name="T31" fmla="*/ 91 h 180"/>
                <a:gd name="T32" fmla="*/ 27 w 61"/>
                <a:gd name="T33" fmla="*/ 105 h 180"/>
                <a:gd name="T34" fmla="*/ 27 w 61"/>
                <a:gd name="T35" fmla="*/ 105 h 180"/>
                <a:gd name="T36" fmla="*/ 17 w 61"/>
                <a:gd name="T37" fmla="*/ 118 h 180"/>
                <a:gd name="T38" fmla="*/ 11 w 61"/>
                <a:gd name="T39" fmla="*/ 128 h 180"/>
                <a:gd name="T40" fmla="*/ 9 w 61"/>
                <a:gd name="T41" fmla="*/ 131 h 180"/>
                <a:gd name="T42" fmla="*/ 9 w 61"/>
                <a:gd name="T43" fmla="*/ 136 h 180"/>
                <a:gd name="T44" fmla="*/ 9 w 61"/>
                <a:gd name="T45" fmla="*/ 141 h 180"/>
                <a:gd name="T46" fmla="*/ 10 w 61"/>
                <a:gd name="T47" fmla="*/ 144 h 180"/>
                <a:gd name="T48" fmla="*/ 14 w 61"/>
                <a:gd name="T49" fmla="*/ 152 h 180"/>
                <a:gd name="T50" fmla="*/ 19 w 61"/>
                <a:gd name="T51" fmla="*/ 159 h 180"/>
                <a:gd name="T52" fmla="*/ 35 w 61"/>
                <a:gd name="T53" fmla="*/ 180 h 180"/>
                <a:gd name="T54" fmla="*/ 35 w 61"/>
                <a:gd name="T55" fmla="*/ 180 h 180"/>
                <a:gd name="T56" fmla="*/ 24 w 61"/>
                <a:gd name="T57" fmla="*/ 169 h 180"/>
                <a:gd name="T58" fmla="*/ 14 w 61"/>
                <a:gd name="T59" fmla="*/ 161 h 180"/>
                <a:gd name="T60" fmla="*/ 7 w 61"/>
                <a:gd name="T61" fmla="*/ 152 h 180"/>
                <a:gd name="T62" fmla="*/ 2 w 61"/>
                <a:gd name="T63" fmla="*/ 144 h 180"/>
                <a:gd name="T64" fmla="*/ 2 w 61"/>
                <a:gd name="T65" fmla="*/ 144 h 180"/>
                <a:gd name="T66" fmla="*/ 0 w 61"/>
                <a:gd name="T67" fmla="*/ 136 h 180"/>
                <a:gd name="T68" fmla="*/ 1 w 61"/>
                <a:gd name="T69" fmla="*/ 128 h 180"/>
                <a:gd name="T70" fmla="*/ 4 w 61"/>
                <a:gd name="T71" fmla="*/ 120 h 180"/>
                <a:gd name="T72" fmla="*/ 9 w 61"/>
                <a:gd name="T73" fmla="*/ 112 h 180"/>
                <a:gd name="T74" fmla="*/ 15 w 61"/>
                <a:gd name="T75" fmla="*/ 104 h 180"/>
                <a:gd name="T76" fmla="*/ 20 w 61"/>
                <a:gd name="T77" fmla="*/ 96 h 180"/>
                <a:gd name="T78" fmla="*/ 33 w 61"/>
                <a:gd name="T79" fmla="*/ 82 h 180"/>
                <a:gd name="T80" fmla="*/ 33 w 61"/>
                <a:gd name="T81" fmla="*/ 82 h 180"/>
                <a:gd name="T82" fmla="*/ 41 w 61"/>
                <a:gd name="T83" fmla="*/ 74 h 180"/>
                <a:gd name="T84" fmla="*/ 47 w 61"/>
                <a:gd name="T85" fmla="*/ 65 h 180"/>
                <a:gd name="T86" fmla="*/ 50 w 61"/>
                <a:gd name="T87" fmla="*/ 55 h 180"/>
                <a:gd name="T88" fmla="*/ 52 w 61"/>
                <a:gd name="T89" fmla="*/ 47 h 180"/>
                <a:gd name="T90" fmla="*/ 52 w 61"/>
                <a:gd name="T91" fmla="*/ 38 h 180"/>
                <a:gd name="T92" fmla="*/ 48 w 61"/>
                <a:gd name="T93" fmla="*/ 29 h 180"/>
                <a:gd name="T94" fmla="*/ 44 w 61"/>
                <a:gd name="T95" fmla="*/ 20 h 180"/>
                <a:gd name="T96" fmla="*/ 35 w 61"/>
                <a:gd name="T97" fmla="*/ 9 h 180"/>
                <a:gd name="T98" fmla="*/ 35 w 61"/>
                <a:gd name="T99" fmla="*/ 9 h 180"/>
                <a:gd name="T100" fmla="*/ 25 w 61"/>
                <a:gd name="T101" fmla="*/ 0 h 180"/>
                <a:gd name="T102" fmla="*/ 25 w 61"/>
                <a:gd name="T103"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1" h="180">
                  <a:moveTo>
                    <a:pt x="25" y="0"/>
                  </a:moveTo>
                  <a:lnTo>
                    <a:pt x="25" y="0"/>
                  </a:lnTo>
                  <a:lnTo>
                    <a:pt x="31" y="4"/>
                  </a:lnTo>
                  <a:lnTo>
                    <a:pt x="38" y="7"/>
                  </a:lnTo>
                  <a:lnTo>
                    <a:pt x="38" y="7"/>
                  </a:lnTo>
                  <a:lnTo>
                    <a:pt x="46" y="15"/>
                  </a:lnTo>
                  <a:lnTo>
                    <a:pt x="53" y="23"/>
                  </a:lnTo>
                  <a:lnTo>
                    <a:pt x="57" y="31"/>
                  </a:lnTo>
                  <a:lnTo>
                    <a:pt x="60" y="40"/>
                  </a:lnTo>
                  <a:lnTo>
                    <a:pt x="61" y="50"/>
                  </a:lnTo>
                  <a:lnTo>
                    <a:pt x="60" y="59"/>
                  </a:lnTo>
                  <a:lnTo>
                    <a:pt x="56" y="69"/>
                  </a:lnTo>
                  <a:lnTo>
                    <a:pt x="50" y="78"/>
                  </a:lnTo>
                  <a:lnTo>
                    <a:pt x="50" y="78"/>
                  </a:lnTo>
                  <a:lnTo>
                    <a:pt x="46" y="85"/>
                  </a:lnTo>
                  <a:lnTo>
                    <a:pt x="40" y="91"/>
                  </a:lnTo>
                  <a:lnTo>
                    <a:pt x="27" y="105"/>
                  </a:lnTo>
                  <a:lnTo>
                    <a:pt x="27" y="105"/>
                  </a:lnTo>
                  <a:lnTo>
                    <a:pt x="17" y="118"/>
                  </a:lnTo>
                  <a:lnTo>
                    <a:pt x="11" y="128"/>
                  </a:lnTo>
                  <a:lnTo>
                    <a:pt x="9" y="131"/>
                  </a:lnTo>
                  <a:lnTo>
                    <a:pt x="9" y="136"/>
                  </a:lnTo>
                  <a:lnTo>
                    <a:pt x="9" y="141"/>
                  </a:lnTo>
                  <a:lnTo>
                    <a:pt x="10" y="144"/>
                  </a:lnTo>
                  <a:lnTo>
                    <a:pt x="14" y="152"/>
                  </a:lnTo>
                  <a:lnTo>
                    <a:pt x="19" y="159"/>
                  </a:lnTo>
                  <a:lnTo>
                    <a:pt x="35" y="180"/>
                  </a:lnTo>
                  <a:lnTo>
                    <a:pt x="35" y="180"/>
                  </a:lnTo>
                  <a:lnTo>
                    <a:pt x="24" y="169"/>
                  </a:lnTo>
                  <a:lnTo>
                    <a:pt x="14" y="161"/>
                  </a:lnTo>
                  <a:lnTo>
                    <a:pt x="7" y="152"/>
                  </a:lnTo>
                  <a:lnTo>
                    <a:pt x="2" y="144"/>
                  </a:lnTo>
                  <a:lnTo>
                    <a:pt x="2" y="144"/>
                  </a:lnTo>
                  <a:lnTo>
                    <a:pt x="0" y="136"/>
                  </a:lnTo>
                  <a:lnTo>
                    <a:pt x="1" y="128"/>
                  </a:lnTo>
                  <a:lnTo>
                    <a:pt x="4" y="120"/>
                  </a:lnTo>
                  <a:lnTo>
                    <a:pt x="9" y="112"/>
                  </a:lnTo>
                  <a:lnTo>
                    <a:pt x="15" y="104"/>
                  </a:lnTo>
                  <a:lnTo>
                    <a:pt x="20" y="96"/>
                  </a:lnTo>
                  <a:lnTo>
                    <a:pt x="33" y="82"/>
                  </a:lnTo>
                  <a:lnTo>
                    <a:pt x="33" y="82"/>
                  </a:lnTo>
                  <a:lnTo>
                    <a:pt x="41" y="74"/>
                  </a:lnTo>
                  <a:lnTo>
                    <a:pt x="47" y="65"/>
                  </a:lnTo>
                  <a:lnTo>
                    <a:pt x="50" y="55"/>
                  </a:lnTo>
                  <a:lnTo>
                    <a:pt x="52" y="47"/>
                  </a:lnTo>
                  <a:lnTo>
                    <a:pt x="52" y="38"/>
                  </a:lnTo>
                  <a:lnTo>
                    <a:pt x="48" y="29"/>
                  </a:lnTo>
                  <a:lnTo>
                    <a:pt x="44" y="20"/>
                  </a:lnTo>
                  <a:lnTo>
                    <a:pt x="35" y="9"/>
                  </a:lnTo>
                  <a:lnTo>
                    <a:pt x="35" y="9"/>
                  </a:lnTo>
                  <a:lnTo>
                    <a:pt x="25" y="0"/>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07" name="Freeform 27">
              <a:extLst>
                <a:ext uri="{FF2B5EF4-FFF2-40B4-BE49-F238E27FC236}">
                  <a16:creationId xmlns:a16="http://schemas.microsoft.com/office/drawing/2014/main" id="{F02B3F6A-79C5-4C1A-B10A-08191AD7EFE7}"/>
                </a:ext>
              </a:extLst>
            </p:cNvPr>
            <p:cNvSpPr>
              <a:spLocks/>
            </p:cNvSpPr>
            <p:nvPr userDrawn="1"/>
          </p:nvSpPr>
          <p:spPr bwMode="auto">
            <a:xfrm>
              <a:off x="6192841" y="3017838"/>
              <a:ext cx="47625" cy="141288"/>
            </a:xfrm>
            <a:custGeom>
              <a:avLst/>
              <a:gdLst>
                <a:gd name="T0" fmla="*/ 25 w 60"/>
                <a:gd name="T1" fmla="*/ 0 h 180"/>
                <a:gd name="T2" fmla="*/ 25 w 60"/>
                <a:gd name="T3" fmla="*/ 0 h 180"/>
                <a:gd name="T4" fmla="*/ 33 w 60"/>
                <a:gd name="T5" fmla="*/ 5 h 180"/>
                <a:gd name="T6" fmla="*/ 42 w 60"/>
                <a:gd name="T7" fmla="*/ 12 h 180"/>
                <a:gd name="T8" fmla="*/ 49 w 60"/>
                <a:gd name="T9" fmla="*/ 21 h 180"/>
                <a:gd name="T10" fmla="*/ 56 w 60"/>
                <a:gd name="T11" fmla="*/ 31 h 180"/>
                <a:gd name="T12" fmla="*/ 57 w 60"/>
                <a:gd name="T13" fmla="*/ 37 h 180"/>
                <a:gd name="T14" fmla="*/ 60 w 60"/>
                <a:gd name="T15" fmla="*/ 43 h 180"/>
                <a:gd name="T16" fmla="*/ 60 w 60"/>
                <a:gd name="T17" fmla="*/ 49 h 180"/>
                <a:gd name="T18" fmla="*/ 60 w 60"/>
                <a:gd name="T19" fmla="*/ 55 h 180"/>
                <a:gd name="T20" fmla="*/ 57 w 60"/>
                <a:gd name="T21" fmla="*/ 62 h 180"/>
                <a:gd name="T22" fmla="*/ 55 w 60"/>
                <a:gd name="T23" fmla="*/ 69 h 180"/>
                <a:gd name="T24" fmla="*/ 50 w 60"/>
                <a:gd name="T25" fmla="*/ 77 h 180"/>
                <a:gd name="T26" fmla="*/ 45 w 60"/>
                <a:gd name="T27" fmla="*/ 84 h 180"/>
                <a:gd name="T28" fmla="*/ 45 w 60"/>
                <a:gd name="T29" fmla="*/ 84 h 180"/>
                <a:gd name="T30" fmla="*/ 24 w 60"/>
                <a:gd name="T31" fmla="*/ 107 h 180"/>
                <a:gd name="T32" fmla="*/ 18 w 60"/>
                <a:gd name="T33" fmla="*/ 115 h 180"/>
                <a:gd name="T34" fmla="*/ 12 w 60"/>
                <a:gd name="T35" fmla="*/ 122 h 180"/>
                <a:gd name="T36" fmla="*/ 9 w 60"/>
                <a:gd name="T37" fmla="*/ 129 h 180"/>
                <a:gd name="T38" fmla="*/ 8 w 60"/>
                <a:gd name="T39" fmla="*/ 136 h 180"/>
                <a:gd name="T40" fmla="*/ 8 w 60"/>
                <a:gd name="T41" fmla="*/ 136 h 180"/>
                <a:gd name="T42" fmla="*/ 8 w 60"/>
                <a:gd name="T43" fmla="*/ 142 h 180"/>
                <a:gd name="T44" fmla="*/ 10 w 60"/>
                <a:gd name="T45" fmla="*/ 146 h 180"/>
                <a:gd name="T46" fmla="*/ 12 w 60"/>
                <a:gd name="T47" fmla="*/ 151 h 180"/>
                <a:gd name="T48" fmla="*/ 16 w 60"/>
                <a:gd name="T49" fmla="*/ 157 h 180"/>
                <a:gd name="T50" fmla="*/ 35 w 60"/>
                <a:gd name="T51" fmla="*/ 180 h 180"/>
                <a:gd name="T52" fmla="*/ 35 w 60"/>
                <a:gd name="T53" fmla="*/ 180 h 180"/>
                <a:gd name="T54" fmla="*/ 22 w 60"/>
                <a:gd name="T55" fmla="*/ 169 h 180"/>
                <a:gd name="T56" fmla="*/ 12 w 60"/>
                <a:gd name="T57" fmla="*/ 160 h 180"/>
                <a:gd name="T58" fmla="*/ 6 w 60"/>
                <a:gd name="T59" fmla="*/ 152 h 180"/>
                <a:gd name="T60" fmla="*/ 1 w 60"/>
                <a:gd name="T61" fmla="*/ 144 h 180"/>
                <a:gd name="T62" fmla="*/ 1 w 60"/>
                <a:gd name="T63" fmla="*/ 144 h 180"/>
                <a:gd name="T64" fmla="*/ 0 w 60"/>
                <a:gd name="T65" fmla="*/ 136 h 180"/>
                <a:gd name="T66" fmla="*/ 0 w 60"/>
                <a:gd name="T67" fmla="*/ 128 h 180"/>
                <a:gd name="T68" fmla="*/ 3 w 60"/>
                <a:gd name="T69" fmla="*/ 121 h 180"/>
                <a:gd name="T70" fmla="*/ 7 w 60"/>
                <a:gd name="T71" fmla="*/ 113 h 180"/>
                <a:gd name="T72" fmla="*/ 12 w 60"/>
                <a:gd name="T73" fmla="*/ 105 h 180"/>
                <a:gd name="T74" fmla="*/ 19 w 60"/>
                <a:gd name="T75" fmla="*/ 97 h 180"/>
                <a:gd name="T76" fmla="*/ 33 w 60"/>
                <a:gd name="T77" fmla="*/ 82 h 180"/>
                <a:gd name="T78" fmla="*/ 33 w 60"/>
                <a:gd name="T79" fmla="*/ 82 h 180"/>
                <a:gd name="T80" fmla="*/ 39 w 60"/>
                <a:gd name="T81" fmla="*/ 75 h 180"/>
                <a:gd name="T82" fmla="*/ 45 w 60"/>
                <a:gd name="T83" fmla="*/ 67 h 180"/>
                <a:gd name="T84" fmla="*/ 48 w 60"/>
                <a:gd name="T85" fmla="*/ 59 h 180"/>
                <a:gd name="T86" fmla="*/ 50 w 60"/>
                <a:gd name="T87" fmla="*/ 50 h 180"/>
                <a:gd name="T88" fmla="*/ 50 w 60"/>
                <a:gd name="T89" fmla="*/ 50 h 180"/>
                <a:gd name="T90" fmla="*/ 50 w 60"/>
                <a:gd name="T91" fmla="*/ 43 h 180"/>
                <a:gd name="T92" fmla="*/ 49 w 60"/>
                <a:gd name="T93" fmla="*/ 36 h 180"/>
                <a:gd name="T94" fmla="*/ 47 w 60"/>
                <a:gd name="T95" fmla="*/ 29 h 180"/>
                <a:gd name="T96" fmla="*/ 45 w 60"/>
                <a:gd name="T97" fmla="*/ 22 h 180"/>
                <a:gd name="T98" fmla="*/ 40 w 60"/>
                <a:gd name="T99" fmla="*/ 16 h 180"/>
                <a:gd name="T100" fmla="*/ 35 w 60"/>
                <a:gd name="T101" fmla="*/ 10 h 180"/>
                <a:gd name="T102" fmla="*/ 25 w 60"/>
                <a:gd name="T103" fmla="*/ 0 h 180"/>
                <a:gd name="T104" fmla="*/ 25 w 60"/>
                <a:gd name="T10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 h="180">
                  <a:moveTo>
                    <a:pt x="25" y="0"/>
                  </a:moveTo>
                  <a:lnTo>
                    <a:pt x="25" y="0"/>
                  </a:lnTo>
                  <a:lnTo>
                    <a:pt x="33" y="5"/>
                  </a:lnTo>
                  <a:lnTo>
                    <a:pt x="42" y="12"/>
                  </a:lnTo>
                  <a:lnTo>
                    <a:pt x="49" y="21"/>
                  </a:lnTo>
                  <a:lnTo>
                    <a:pt x="56" y="31"/>
                  </a:lnTo>
                  <a:lnTo>
                    <a:pt x="57" y="37"/>
                  </a:lnTo>
                  <a:lnTo>
                    <a:pt x="60" y="43"/>
                  </a:lnTo>
                  <a:lnTo>
                    <a:pt x="60" y="49"/>
                  </a:lnTo>
                  <a:lnTo>
                    <a:pt x="60" y="55"/>
                  </a:lnTo>
                  <a:lnTo>
                    <a:pt x="57" y="62"/>
                  </a:lnTo>
                  <a:lnTo>
                    <a:pt x="55" y="69"/>
                  </a:lnTo>
                  <a:lnTo>
                    <a:pt x="50" y="77"/>
                  </a:lnTo>
                  <a:lnTo>
                    <a:pt x="45" y="84"/>
                  </a:lnTo>
                  <a:lnTo>
                    <a:pt x="45" y="84"/>
                  </a:lnTo>
                  <a:lnTo>
                    <a:pt x="24" y="107"/>
                  </a:lnTo>
                  <a:lnTo>
                    <a:pt x="18" y="115"/>
                  </a:lnTo>
                  <a:lnTo>
                    <a:pt x="12" y="122"/>
                  </a:lnTo>
                  <a:lnTo>
                    <a:pt x="9" y="129"/>
                  </a:lnTo>
                  <a:lnTo>
                    <a:pt x="8" y="136"/>
                  </a:lnTo>
                  <a:lnTo>
                    <a:pt x="8" y="136"/>
                  </a:lnTo>
                  <a:lnTo>
                    <a:pt x="8" y="142"/>
                  </a:lnTo>
                  <a:lnTo>
                    <a:pt x="10" y="146"/>
                  </a:lnTo>
                  <a:lnTo>
                    <a:pt x="12" y="151"/>
                  </a:lnTo>
                  <a:lnTo>
                    <a:pt x="16" y="157"/>
                  </a:lnTo>
                  <a:lnTo>
                    <a:pt x="35" y="180"/>
                  </a:lnTo>
                  <a:lnTo>
                    <a:pt x="35" y="180"/>
                  </a:lnTo>
                  <a:lnTo>
                    <a:pt x="22" y="169"/>
                  </a:lnTo>
                  <a:lnTo>
                    <a:pt x="12" y="160"/>
                  </a:lnTo>
                  <a:lnTo>
                    <a:pt x="6" y="152"/>
                  </a:lnTo>
                  <a:lnTo>
                    <a:pt x="1" y="144"/>
                  </a:lnTo>
                  <a:lnTo>
                    <a:pt x="1" y="144"/>
                  </a:lnTo>
                  <a:lnTo>
                    <a:pt x="0" y="136"/>
                  </a:lnTo>
                  <a:lnTo>
                    <a:pt x="0" y="128"/>
                  </a:lnTo>
                  <a:lnTo>
                    <a:pt x="3" y="121"/>
                  </a:lnTo>
                  <a:lnTo>
                    <a:pt x="7" y="113"/>
                  </a:lnTo>
                  <a:lnTo>
                    <a:pt x="12" y="105"/>
                  </a:lnTo>
                  <a:lnTo>
                    <a:pt x="19" y="97"/>
                  </a:lnTo>
                  <a:lnTo>
                    <a:pt x="33" y="82"/>
                  </a:lnTo>
                  <a:lnTo>
                    <a:pt x="33" y="82"/>
                  </a:lnTo>
                  <a:lnTo>
                    <a:pt x="39" y="75"/>
                  </a:lnTo>
                  <a:lnTo>
                    <a:pt x="45" y="67"/>
                  </a:lnTo>
                  <a:lnTo>
                    <a:pt x="48" y="59"/>
                  </a:lnTo>
                  <a:lnTo>
                    <a:pt x="50" y="50"/>
                  </a:lnTo>
                  <a:lnTo>
                    <a:pt x="50" y="50"/>
                  </a:lnTo>
                  <a:lnTo>
                    <a:pt x="50" y="43"/>
                  </a:lnTo>
                  <a:lnTo>
                    <a:pt x="49" y="36"/>
                  </a:lnTo>
                  <a:lnTo>
                    <a:pt x="47" y="29"/>
                  </a:lnTo>
                  <a:lnTo>
                    <a:pt x="45" y="22"/>
                  </a:lnTo>
                  <a:lnTo>
                    <a:pt x="40" y="16"/>
                  </a:lnTo>
                  <a:lnTo>
                    <a:pt x="35" y="10"/>
                  </a:lnTo>
                  <a:lnTo>
                    <a:pt x="25" y="0"/>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nvGrpSpPr>
          <p:cNvPr id="122" name="Group 121">
            <a:extLst>
              <a:ext uri="{FF2B5EF4-FFF2-40B4-BE49-F238E27FC236}">
                <a16:creationId xmlns:a16="http://schemas.microsoft.com/office/drawing/2014/main" id="{74BBC628-7FC4-4D28-BE1B-6218A3259019}"/>
              </a:ext>
            </a:extLst>
          </p:cNvPr>
          <p:cNvGrpSpPr/>
          <p:nvPr userDrawn="1"/>
        </p:nvGrpSpPr>
        <p:grpSpPr>
          <a:xfrm>
            <a:off x="8687397" y="3841752"/>
            <a:ext cx="1132417" cy="1132417"/>
            <a:chOff x="6802441" y="2881313"/>
            <a:chExt cx="849313" cy="849313"/>
          </a:xfrm>
        </p:grpSpPr>
        <p:sp>
          <p:nvSpPr>
            <p:cNvPr id="13" name="Freeform 7">
              <a:extLst>
                <a:ext uri="{FF2B5EF4-FFF2-40B4-BE49-F238E27FC236}">
                  <a16:creationId xmlns:a16="http://schemas.microsoft.com/office/drawing/2014/main" id="{02B637E1-AAAD-47A2-A69D-61659650F0D4}"/>
                </a:ext>
              </a:extLst>
            </p:cNvPr>
            <p:cNvSpPr>
              <a:spLocks/>
            </p:cNvSpPr>
            <p:nvPr userDrawn="1"/>
          </p:nvSpPr>
          <p:spPr bwMode="auto">
            <a:xfrm>
              <a:off x="6802441" y="2881313"/>
              <a:ext cx="849313" cy="849313"/>
            </a:xfrm>
            <a:custGeom>
              <a:avLst/>
              <a:gdLst>
                <a:gd name="T0" fmla="*/ 1071 w 1071"/>
                <a:gd name="T1" fmla="*/ 564 h 1072"/>
                <a:gd name="T2" fmla="*/ 1061 w 1071"/>
                <a:gd name="T3" fmla="*/ 645 h 1072"/>
                <a:gd name="T4" fmla="*/ 1039 w 1071"/>
                <a:gd name="T5" fmla="*/ 721 h 1072"/>
                <a:gd name="T6" fmla="*/ 1006 w 1071"/>
                <a:gd name="T7" fmla="*/ 792 h 1072"/>
                <a:gd name="T8" fmla="*/ 965 w 1071"/>
                <a:gd name="T9" fmla="*/ 857 h 1072"/>
                <a:gd name="T10" fmla="*/ 914 w 1071"/>
                <a:gd name="T11" fmla="*/ 915 h 1072"/>
                <a:gd name="T12" fmla="*/ 856 w 1071"/>
                <a:gd name="T13" fmla="*/ 966 h 1072"/>
                <a:gd name="T14" fmla="*/ 791 w 1071"/>
                <a:gd name="T15" fmla="*/ 1007 h 1072"/>
                <a:gd name="T16" fmla="*/ 720 w 1071"/>
                <a:gd name="T17" fmla="*/ 1040 h 1072"/>
                <a:gd name="T18" fmla="*/ 644 w 1071"/>
                <a:gd name="T19" fmla="*/ 1062 h 1072"/>
                <a:gd name="T20" fmla="*/ 563 w 1071"/>
                <a:gd name="T21" fmla="*/ 1072 h 1072"/>
                <a:gd name="T22" fmla="*/ 508 w 1071"/>
                <a:gd name="T23" fmla="*/ 1072 h 1072"/>
                <a:gd name="T24" fmla="*/ 427 w 1071"/>
                <a:gd name="T25" fmla="*/ 1062 h 1072"/>
                <a:gd name="T26" fmla="*/ 351 w 1071"/>
                <a:gd name="T27" fmla="*/ 1040 h 1072"/>
                <a:gd name="T28" fmla="*/ 280 w 1071"/>
                <a:gd name="T29" fmla="*/ 1007 h 1072"/>
                <a:gd name="T30" fmla="*/ 215 w 1071"/>
                <a:gd name="T31" fmla="*/ 966 h 1072"/>
                <a:gd name="T32" fmla="*/ 157 w 1071"/>
                <a:gd name="T33" fmla="*/ 915 h 1072"/>
                <a:gd name="T34" fmla="*/ 106 w 1071"/>
                <a:gd name="T35" fmla="*/ 857 h 1072"/>
                <a:gd name="T36" fmla="*/ 64 w 1071"/>
                <a:gd name="T37" fmla="*/ 792 h 1072"/>
                <a:gd name="T38" fmla="*/ 32 w 1071"/>
                <a:gd name="T39" fmla="*/ 721 h 1072"/>
                <a:gd name="T40" fmla="*/ 10 w 1071"/>
                <a:gd name="T41" fmla="*/ 645 h 1072"/>
                <a:gd name="T42" fmla="*/ 0 w 1071"/>
                <a:gd name="T43" fmla="*/ 564 h 1072"/>
                <a:gd name="T44" fmla="*/ 0 w 1071"/>
                <a:gd name="T45" fmla="*/ 509 h 1072"/>
                <a:gd name="T46" fmla="*/ 10 w 1071"/>
                <a:gd name="T47" fmla="*/ 428 h 1072"/>
                <a:gd name="T48" fmla="*/ 32 w 1071"/>
                <a:gd name="T49" fmla="*/ 352 h 1072"/>
                <a:gd name="T50" fmla="*/ 64 w 1071"/>
                <a:gd name="T51" fmla="*/ 280 h 1072"/>
                <a:gd name="T52" fmla="*/ 106 w 1071"/>
                <a:gd name="T53" fmla="*/ 216 h 1072"/>
                <a:gd name="T54" fmla="*/ 157 w 1071"/>
                <a:gd name="T55" fmla="*/ 157 h 1072"/>
                <a:gd name="T56" fmla="*/ 215 w 1071"/>
                <a:gd name="T57" fmla="*/ 106 h 1072"/>
                <a:gd name="T58" fmla="*/ 280 w 1071"/>
                <a:gd name="T59" fmla="*/ 65 h 1072"/>
                <a:gd name="T60" fmla="*/ 351 w 1071"/>
                <a:gd name="T61" fmla="*/ 33 h 1072"/>
                <a:gd name="T62" fmla="*/ 427 w 1071"/>
                <a:gd name="T63" fmla="*/ 11 h 1072"/>
                <a:gd name="T64" fmla="*/ 508 w 1071"/>
                <a:gd name="T65" fmla="*/ 0 h 1072"/>
                <a:gd name="T66" fmla="*/ 563 w 1071"/>
                <a:gd name="T67" fmla="*/ 0 h 1072"/>
                <a:gd name="T68" fmla="*/ 644 w 1071"/>
                <a:gd name="T69" fmla="*/ 11 h 1072"/>
                <a:gd name="T70" fmla="*/ 720 w 1071"/>
                <a:gd name="T71" fmla="*/ 33 h 1072"/>
                <a:gd name="T72" fmla="*/ 791 w 1071"/>
                <a:gd name="T73" fmla="*/ 65 h 1072"/>
                <a:gd name="T74" fmla="*/ 856 w 1071"/>
                <a:gd name="T75" fmla="*/ 106 h 1072"/>
                <a:gd name="T76" fmla="*/ 914 w 1071"/>
                <a:gd name="T77" fmla="*/ 157 h 1072"/>
                <a:gd name="T78" fmla="*/ 965 w 1071"/>
                <a:gd name="T79" fmla="*/ 216 h 1072"/>
                <a:gd name="T80" fmla="*/ 1006 w 1071"/>
                <a:gd name="T81" fmla="*/ 280 h 1072"/>
                <a:gd name="T82" fmla="*/ 1039 w 1071"/>
                <a:gd name="T83" fmla="*/ 352 h 1072"/>
                <a:gd name="T84" fmla="*/ 1061 w 1071"/>
                <a:gd name="T85" fmla="*/ 428 h 1072"/>
                <a:gd name="T86" fmla="*/ 1071 w 1071"/>
                <a:gd name="T87" fmla="*/ 509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072">
                  <a:moveTo>
                    <a:pt x="1071" y="536"/>
                  </a:moveTo>
                  <a:lnTo>
                    <a:pt x="1071" y="536"/>
                  </a:lnTo>
                  <a:lnTo>
                    <a:pt x="1071" y="564"/>
                  </a:lnTo>
                  <a:lnTo>
                    <a:pt x="1069" y="590"/>
                  </a:lnTo>
                  <a:lnTo>
                    <a:pt x="1065" y="618"/>
                  </a:lnTo>
                  <a:lnTo>
                    <a:pt x="1061" y="645"/>
                  </a:lnTo>
                  <a:lnTo>
                    <a:pt x="1055" y="670"/>
                  </a:lnTo>
                  <a:lnTo>
                    <a:pt x="1047" y="695"/>
                  </a:lnTo>
                  <a:lnTo>
                    <a:pt x="1039" y="721"/>
                  </a:lnTo>
                  <a:lnTo>
                    <a:pt x="1029" y="745"/>
                  </a:lnTo>
                  <a:lnTo>
                    <a:pt x="1018" y="769"/>
                  </a:lnTo>
                  <a:lnTo>
                    <a:pt x="1006" y="792"/>
                  </a:lnTo>
                  <a:lnTo>
                    <a:pt x="994" y="814"/>
                  </a:lnTo>
                  <a:lnTo>
                    <a:pt x="980" y="836"/>
                  </a:lnTo>
                  <a:lnTo>
                    <a:pt x="965" y="857"/>
                  </a:lnTo>
                  <a:lnTo>
                    <a:pt x="949" y="877"/>
                  </a:lnTo>
                  <a:lnTo>
                    <a:pt x="932" y="897"/>
                  </a:lnTo>
                  <a:lnTo>
                    <a:pt x="914" y="915"/>
                  </a:lnTo>
                  <a:lnTo>
                    <a:pt x="896" y="933"/>
                  </a:lnTo>
                  <a:lnTo>
                    <a:pt x="876" y="950"/>
                  </a:lnTo>
                  <a:lnTo>
                    <a:pt x="856" y="966"/>
                  </a:lnTo>
                  <a:lnTo>
                    <a:pt x="835" y="981"/>
                  </a:lnTo>
                  <a:lnTo>
                    <a:pt x="813" y="995"/>
                  </a:lnTo>
                  <a:lnTo>
                    <a:pt x="791" y="1007"/>
                  </a:lnTo>
                  <a:lnTo>
                    <a:pt x="768" y="1019"/>
                  </a:lnTo>
                  <a:lnTo>
                    <a:pt x="744" y="1031"/>
                  </a:lnTo>
                  <a:lnTo>
                    <a:pt x="720" y="1040"/>
                  </a:lnTo>
                  <a:lnTo>
                    <a:pt x="694" y="1048"/>
                  </a:lnTo>
                  <a:lnTo>
                    <a:pt x="669" y="1055"/>
                  </a:lnTo>
                  <a:lnTo>
                    <a:pt x="644" y="1062"/>
                  </a:lnTo>
                  <a:lnTo>
                    <a:pt x="617" y="1066"/>
                  </a:lnTo>
                  <a:lnTo>
                    <a:pt x="591" y="1070"/>
                  </a:lnTo>
                  <a:lnTo>
                    <a:pt x="563" y="1072"/>
                  </a:lnTo>
                  <a:lnTo>
                    <a:pt x="535" y="1072"/>
                  </a:lnTo>
                  <a:lnTo>
                    <a:pt x="535" y="1072"/>
                  </a:lnTo>
                  <a:lnTo>
                    <a:pt x="508" y="1072"/>
                  </a:lnTo>
                  <a:lnTo>
                    <a:pt x="480" y="1070"/>
                  </a:lnTo>
                  <a:lnTo>
                    <a:pt x="454" y="1066"/>
                  </a:lnTo>
                  <a:lnTo>
                    <a:pt x="427" y="1062"/>
                  </a:lnTo>
                  <a:lnTo>
                    <a:pt x="402" y="1055"/>
                  </a:lnTo>
                  <a:lnTo>
                    <a:pt x="376" y="1048"/>
                  </a:lnTo>
                  <a:lnTo>
                    <a:pt x="351" y="1040"/>
                  </a:lnTo>
                  <a:lnTo>
                    <a:pt x="327" y="1031"/>
                  </a:lnTo>
                  <a:lnTo>
                    <a:pt x="303" y="1019"/>
                  </a:lnTo>
                  <a:lnTo>
                    <a:pt x="280" y="1007"/>
                  </a:lnTo>
                  <a:lnTo>
                    <a:pt x="258" y="995"/>
                  </a:lnTo>
                  <a:lnTo>
                    <a:pt x="236" y="981"/>
                  </a:lnTo>
                  <a:lnTo>
                    <a:pt x="215" y="966"/>
                  </a:lnTo>
                  <a:lnTo>
                    <a:pt x="195" y="950"/>
                  </a:lnTo>
                  <a:lnTo>
                    <a:pt x="175" y="933"/>
                  </a:lnTo>
                  <a:lnTo>
                    <a:pt x="157" y="915"/>
                  </a:lnTo>
                  <a:lnTo>
                    <a:pt x="139" y="897"/>
                  </a:lnTo>
                  <a:lnTo>
                    <a:pt x="122" y="877"/>
                  </a:lnTo>
                  <a:lnTo>
                    <a:pt x="106" y="857"/>
                  </a:lnTo>
                  <a:lnTo>
                    <a:pt x="91" y="836"/>
                  </a:lnTo>
                  <a:lnTo>
                    <a:pt x="77" y="814"/>
                  </a:lnTo>
                  <a:lnTo>
                    <a:pt x="64" y="792"/>
                  </a:lnTo>
                  <a:lnTo>
                    <a:pt x="53" y="769"/>
                  </a:lnTo>
                  <a:lnTo>
                    <a:pt x="41" y="745"/>
                  </a:lnTo>
                  <a:lnTo>
                    <a:pt x="32" y="721"/>
                  </a:lnTo>
                  <a:lnTo>
                    <a:pt x="24" y="695"/>
                  </a:lnTo>
                  <a:lnTo>
                    <a:pt x="16" y="670"/>
                  </a:lnTo>
                  <a:lnTo>
                    <a:pt x="10" y="645"/>
                  </a:lnTo>
                  <a:lnTo>
                    <a:pt x="6" y="618"/>
                  </a:lnTo>
                  <a:lnTo>
                    <a:pt x="2" y="590"/>
                  </a:lnTo>
                  <a:lnTo>
                    <a:pt x="0" y="564"/>
                  </a:lnTo>
                  <a:lnTo>
                    <a:pt x="0" y="536"/>
                  </a:lnTo>
                  <a:lnTo>
                    <a:pt x="0" y="536"/>
                  </a:lnTo>
                  <a:lnTo>
                    <a:pt x="0" y="509"/>
                  </a:lnTo>
                  <a:lnTo>
                    <a:pt x="2" y="481"/>
                  </a:lnTo>
                  <a:lnTo>
                    <a:pt x="6" y="454"/>
                  </a:lnTo>
                  <a:lnTo>
                    <a:pt x="10" y="428"/>
                  </a:lnTo>
                  <a:lnTo>
                    <a:pt x="16" y="403"/>
                  </a:lnTo>
                  <a:lnTo>
                    <a:pt x="24" y="377"/>
                  </a:lnTo>
                  <a:lnTo>
                    <a:pt x="32" y="352"/>
                  </a:lnTo>
                  <a:lnTo>
                    <a:pt x="41" y="328"/>
                  </a:lnTo>
                  <a:lnTo>
                    <a:pt x="53" y="303"/>
                  </a:lnTo>
                  <a:lnTo>
                    <a:pt x="64" y="280"/>
                  </a:lnTo>
                  <a:lnTo>
                    <a:pt x="77" y="259"/>
                  </a:lnTo>
                  <a:lnTo>
                    <a:pt x="91" y="237"/>
                  </a:lnTo>
                  <a:lnTo>
                    <a:pt x="106" y="216"/>
                  </a:lnTo>
                  <a:lnTo>
                    <a:pt x="122" y="195"/>
                  </a:lnTo>
                  <a:lnTo>
                    <a:pt x="139" y="176"/>
                  </a:lnTo>
                  <a:lnTo>
                    <a:pt x="157" y="157"/>
                  </a:lnTo>
                  <a:lnTo>
                    <a:pt x="175" y="140"/>
                  </a:lnTo>
                  <a:lnTo>
                    <a:pt x="195" y="123"/>
                  </a:lnTo>
                  <a:lnTo>
                    <a:pt x="215" y="106"/>
                  </a:lnTo>
                  <a:lnTo>
                    <a:pt x="236" y="91"/>
                  </a:lnTo>
                  <a:lnTo>
                    <a:pt x="258" y="78"/>
                  </a:lnTo>
                  <a:lnTo>
                    <a:pt x="280" y="65"/>
                  </a:lnTo>
                  <a:lnTo>
                    <a:pt x="303" y="53"/>
                  </a:lnTo>
                  <a:lnTo>
                    <a:pt x="327" y="42"/>
                  </a:lnTo>
                  <a:lnTo>
                    <a:pt x="351" y="33"/>
                  </a:lnTo>
                  <a:lnTo>
                    <a:pt x="376" y="25"/>
                  </a:lnTo>
                  <a:lnTo>
                    <a:pt x="402" y="17"/>
                  </a:lnTo>
                  <a:lnTo>
                    <a:pt x="427" y="11"/>
                  </a:lnTo>
                  <a:lnTo>
                    <a:pt x="454" y="6"/>
                  </a:lnTo>
                  <a:lnTo>
                    <a:pt x="480" y="3"/>
                  </a:lnTo>
                  <a:lnTo>
                    <a:pt x="508" y="0"/>
                  </a:lnTo>
                  <a:lnTo>
                    <a:pt x="535" y="0"/>
                  </a:lnTo>
                  <a:lnTo>
                    <a:pt x="535" y="0"/>
                  </a:lnTo>
                  <a:lnTo>
                    <a:pt x="563" y="0"/>
                  </a:lnTo>
                  <a:lnTo>
                    <a:pt x="591" y="3"/>
                  </a:lnTo>
                  <a:lnTo>
                    <a:pt x="617" y="6"/>
                  </a:lnTo>
                  <a:lnTo>
                    <a:pt x="644" y="11"/>
                  </a:lnTo>
                  <a:lnTo>
                    <a:pt x="669" y="17"/>
                  </a:lnTo>
                  <a:lnTo>
                    <a:pt x="694" y="25"/>
                  </a:lnTo>
                  <a:lnTo>
                    <a:pt x="720" y="33"/>
                  </a:lnTo>
                  <a:lnTo>
                    <a:pt x="744" y="42"/>
                  </a:lnTo>
                  <a:lnTo>
                    <a:pt x="768" y="53"/>
                  </a:lnTo>
                  <a:lnTo>
                    <a:pt x="791" y="65"/>
                  </a:lnTo>
                  <a:lnTo>
                    <a:pt x="813" y="78"/>
                  </a:lnTo>
                  <a:lnTo>
                    <a:pt x="835" y="91"/>
                  </a:lnTo>
                  <a:lnTo>
                    <a:pt x="856" y="106"/>
                  </a:lnTo>
                  <a:lnTo>
                    <a:pt x="876" y="123"/>
                  </a:lnTo>
                  <a:lnTo>
                    <a:pt x="896" y="140"/>
                  </a:lnTo>
                  <a:lnTo>
                    <a:pt x="914" y="157"/>
                  </a:lnTo>
                  <a:lnTo>
                    <a:pt x="932" y="176"/>
                  </a:lnTo>
                  <a:lnTo>
                    <a:pt x="949" y="195"/>
                  </a:lnTo>
                  <a:lnTo>
                    <a:pt x="965" y="216"/>
                  </a:lnTo>
                  <a:lnTo>
                    <a:pt x="980" y="237"/>
                  </a:lnTo>
                  <a:lnTo>
                    <a:pt x="994" y="259"/>
                  </a:lnTo>
                  <a:lnTo>
                    <a:pt x="1006" y="280"/>
                  </a:lnTo>
                  <a:lnTo>
                    <a:pt x="1018" y="303"/>
                  </a:lnTo>
                  <a:lnTo>
                    <a:pt x="1029" y="328"/>
                  </a:lnTo>
                  <a:lnTo>
                    <a:pt x="1039" y="352"/>
                  </a:lnTo>
                  <a:lnTo>
                    <a:pt x="1047" y="377"/>
                  </a:lnTo>
                  <a:lnTo>
                    <a:pt x="1055" y="403"/>
                  </a:lnTo>
                  <a:lnTo>
                    <a:pt x="1061" y="428"/>
                  </a:lnTo>
                  <a:lnTo>
                    <a:pt x="1065" y="454"/>
                  </a:lnTo>
                  <a:lnTo>
                    <a:pt x="1069" y="481"/>
                  </a:lnTo>
                  <a:lnTo>
                    <a:pt x="1071" y="509"/>
                  </a:lnTo>
                  <a:lnTo>
                    <a:pt x="1071" y="536"/>
                  </a:lnTo>
                  <a:lnTo>
                    <a:pt x="1071" y="536"/>
                  </a:lnTo>
                  <a:close/>
                </a:path>
              </a:pathLst>
            </a:custGeom>
            <a:solidFill>
              <a:srgbClr val="49CF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08" name="Freeform 28">
              <a:extLst>
                <a:ext uri="{FF2B5EF4-FFF2-40B4-BE49-F238E27FC236}">
                  <a16:creationId xmlns:a16="http://schemas.microsoft.com/office/drawing/2014/main" id="{883E4C7E-AF8E-4FD3-A258-0D8E0D6706D3}"/>
                </a:ext>
              </a:extLst>
            </p:cNvPr>
            <p:cNvSpPr>
              <a:spLocks noEditPoints="1"/>
            </p:cNvSpPr>
            <p:nvPr userDrawn="1"/>
          </p:nvSpPr>
          <p:spPr bwMode="auto">
            <a:xfrm>
              <a:off x="7104066" y="3019426"/>
              <a:ext cx="246063" cy="573088"/>
            </a:xfrm>
            <a:custGeom>
              <a:avLst/>
              <a:gdLst>
                <a:gd name="T0" fmla="*/ 282 w 311"/>
                <a:gd name="T1" fmla="*/ 52 h 723"/>
                <a:gd name="T2" fmla="*/ 299 w 311"/>
                <a:gd name="T3" fmla="*/ 148 h 723"/>
                <a:gd name="T4" fmla="*/ 300 w 311"/>
                <a:gd name="T5" fmla="*/ 208 h 723"/>
                <a:gd name="T6" fmla="*/ 291 w 311"/>
                <a:gd name="T7" fmla="*/ 265 h 723"/>
                <a:gd name="T8" fmla="*/ 272 w 311"/>
                <a:gd name="T9" fmla="*/ 315 h 723"/>
                <a:gd name="T10" fmla="*/ 243 w 311"/>
                <a:gd name="T11" fmla="*/ 354 h 723"/>
                <a:gd name="T12" fmla="*/ 205 w 311"/>
                <a:gd name="T13" fmla="*/ 381 h 723"/>
                <a:gd name="T14" fmla="*/ 189 w 311"/>
                <a:gd name="T15" fmla="*/ 393 h 723"/>
                <a:gd name="T16" fmla="*/ 166 w 311"/>
                <a:gd name="T17" fmla="*/ 454 h 723"/>
                <a:gd name="T18" fmla="*/ 162 w 311"/>
                <a:gd name="T19" fmla="*/ 648 h 723"/>
                <a:gd name="T20" fmla="*/ 169 w 311"/>
                <a:gd name="T21" fmla="*/ 685 h 723"/>
                <a:gd name="T22" fmla="*/ 188 w 311"/>
                <a:gd name="T23" fmla="*/ 708 h 723"/>
                <a:gd name="T24" fmla="*/ 123 w 311"/>
                <a:gd name="T25" fmla="*/ 708 h 723"/>
                <a:gd name="T26" fmla="*/ 142 w 311"/>
                <a:gd name="T27" fmla="*/ 685 h 723"/>
                <a:gd name="T28" fmla="*/ 148 w 311"/>
                <a:gd name="T29" fmla="*/ 648 h 723"/>
                <a:gd name="T30" fmla="*/ 145 w 311"/>
                <a:gd name="T31" fmla="*/ 454 h 723"/>
                <a:gd name="T32" fmla="*/ 122 w 311"/>
                <a:gd name="T33" fmla="*/ 393 h 723"/>
                <a:gd name="T34" fmla="*/ 96 w 311"/>
                <a:gd name="T35" fmla="*/ 375 h 723"/>
                <a:gd name="T36" fmla="*/ 68 w 311"/>
                <a:gd name="T37" fmla="*/ 354 h 723"/>
                <a:gd name="T38" fmla="*/ 39 w 311"/>
                <a:gd name="T39" fmla="*/ 315 h 723"/>
                <a:gd name="T40" fmla="*/ 20 w 311"/>
                <a:gd name="T41" fmla="*/ 265 h 723"/>
                <a:gd name="T42" fmla="*/ 10 w 311"/>
                <a:gd name="T43" fmla="*/ 208 h 723"/>
                <a:gd name="T44" fmla="*/ 11 w 311"/>
                <a:gd name="T45" fmla="*/ 148 h 723"/>
                <a:gd name="T46" fmla="*/ 29 w 311"/>
                <a:gd name="T47" fmla="*/ 52 h 723"/>
                <a:gd name="T48" fmla="*/ 274 w 311"/>
                <a:gd name="T49" fmla="*/ 0 h 723"/>
                <a:gd name="T50" fmla="*/ 21 w 311"/>
                <a:gd name="T51" fmla="*/ 43 h 723"/>
                <a:gd name="T52" fmla="*/ 2 w 311"/>
                <a:gd name="T53" fmla="*/ 144 h 723"/>
                <a:gd name="T54" fmla="*/ 0 w 311"/>
                <a:gd name="T55" fmla="*/ 209 h 723"/>
                <a:gd name="T56" fmla="*/ 10 w 311"/>
                <a:gd name="T57" fmla="*/ 271 h 723"/>
                <a:gd name="T58" fmla="*/ 31 w 311"/>
                <a:gd name="T59" fmla="*/ 323 h 723"/>
                <a:gd name="T60" fmla="*/ 62 w 311"/>
                <a:gd name="T61" fmla="*/ 363 h 723"/>
                <a:gd name="T62" fmla="*/ 91 w 311"/>
                <a:gd name="T63" fmla="*/ 384 h 723"/>
                <a:gd name="T64" fmla="*/ 117 w 311"/>
                <a:gd name="T65" fmla="*/ 404 h 723"/>
                <a:gd name="T66" fmla="*/ 131 w 311"/>
                <a:gd name="T67" fmla="*/ 434 h 723"/>
                <a:gd name="T68" fmla="*/ 138 w 311"/>
                <a:gd name="T69" fmla="*/ 494 h 723"/>
                <a:gd name="T70" fmla="*/ 138 w 311"/>
                <a:gd name="T71" fmla="*/ 658 h 723"/>
                <a:gd name="T72" fmla="*/ 127 w 311"/>
                <a:gd name="T73" fmla="*/ 691 h 723"/>
                <a:gd name="T74" fmla="*/ 101 w 311"/>
                <a:gd name="T75" fmla="*/ 707 h 723"/>
                <a:gd name="T76" fmla="*/ 38 w 311"/>
                <a:gd name="T77" fmla="*/ 709 h 723"/>
                <a:gd name="T78" fmla="*/ 26 w 311"/>
                <a:gd name="T79" fmla="*/ 721 h 723"/>
                <a:gd name="T80" fmla="*/ 284 w 311"/>
                <a:gd name="T81" fmla="*/ 721 h 723"/>
                <a:gd name="T82" fmla="*/ 273 w 311"/>
                <a:gd name="T83" fmla="*/ 709 h 723"/>
                <a:gd name="T84" fmla="*/ 210 w 311"/>
                <a:gd name="T85" fmla="*/ 707 h 723"/>
                <a:gd name="T86" fmla="*/ 184 w 311"/>
                <a:gd name="T87" fmla="*/ 691 h 723"/>
                <a:gd name="T88" fmla="*/ 173 w 311"/>
                <a:gd name="T89" fmla="*/ 658 h 723"/>
                <a:gd name="T90" fmla="*/ 173 w 311"/>
                <a:gd name="T91" fmla="*/ 494 h 723"/>
                <a:gd name="T92" fmla="*/ 180 w 311"/>
                <a:gd name="T93" fmla="*/ 434 h 723"/>
                <a:gd name="T94" fmla="*/ 193 w 311"/>
                <a:gd name="T95" fmla="*/ 404 h 723"/>
                <a:gd name="T96" fmla="*/ 220 w 311"/>
                <a:gd name="T97" fmla="*/ 384 h 723"/>
                <a:gd name="T98" fmla="*/ 249 w 311"/>
                <a:gd name="T99" fmla="*/ 363 h 723"/>
                <a:gd name="T100" fmla="*/ 280 w 311"/>
                <a:gd name="T101" fmla="*/ 323 h 723"/>
                <a:gd name="T102" fmla="*/ 300 w 311"/>
                <a:gd name="T103" fmla="*/ 271 h 723"/>
                <a:gd name="T104" fmla="*/ 311 w 311"/>
                <a:gd name="T105" fmla="*/ 209 h 723"/>
                <a:gd name="T106" fmla="*/ 309 w 311"/>
                <a:gd name="T107" fmla="*/ 144 h 723"/>
                <a:gd name="T108" fmla="*/ 290 w 311"/>
                <a:gd name="T109" fmla="*/ 43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1" h="723">
                  <a:moveTo>
                    <a:pt x="267" y="11"/>
                  </a:moveTo>
                  <a:lnTo>
                    <a:pt x="267" y="11"/>
                  </a:lnTo>
                  <a:lnTo>
                    <a:pt x="275" y="32"/>
                  </a:lnTo>
                  <a:lnTo>
                    <a:pt x="282" y="52"/>
                  </a:lnTo>
                  <a:lnTo>
                    <a:pt x="288" y="76"/>
                  </a:lnTo>
                  <a:lnTo>
                    <a:pt x="292" y="100"/>
                  </a:lnTo>
                  <a:lnTo>
                    <a:pt x="296" y="124"/>
                  </a:lnTo>
                  <a:lnTo>
                    <a:pt x="299" y="148"/>
                  </a:lnTo>
                  <a:lnTo>
                    <a:pt x="300" y="171"/>
                  </a:lnTo>
                  <a:lnTo>
                    <a:pt x="300" y="193"/>
                  </a:lnTo>
                  <a:lnTo>
                    <a:pt x="300" y="193"/>
                  </a:lnTo>
                  <a:lnTo>
                    <a:pt x="300" y="208"/>
                  </a:lnTo>
                  <a:lnTo>
                    <a:pt x="299" y="223"/>
                  </a:lnTo>
                  <a:lnTo>
                    <a:pt x="297" y="238"/>
                  </a:lnTo>
                  <a:lnTo>
                    <a:pt x="295" y="252"/>
                  </a:lnTo>
                  <a:lnTo>
                    <a:pt x="291" y="265"/>
                  </a:lnTo>
                  <a:lnTo>
                    <a:pt x="288" y="279"/>
                  </a:lnTo>
                  <a:lnTo>
                    <a:pt x="283" y="292"/>
                  </a:lnTo>
                  <a:lnTo>
                    <a:pt x="279" y="303"/>
                  </a:lnTo>
                  <a:lnTo>
                    <a:pt x="272" y="315"/>
                  </a:lnTo>
                  <a:lnTo>
                    <a:pt x="266" y="327"/>
                  </a:lnTo>
                  <a:lnTo>
                    <a:pt x="259" y="336"/>
                  </a:lnTo>
                  <a:lnTo>
                    <a:pt x="251" y="345"/>
                  </a:lnTo>
                  <a:lnTo>
                    <a:pt x="243" y="354"/>
                  </a:lnTo>
                  <a:lnTo>
                    <a:pt x="234" y="362"/>
                  </a:lnTo>
                  <a:lnTo>
                    <a:pt x="224" y="369"/>
                  </a:lnTo>
                  <a:lnTo>
                    <a:pt x="215" y="375"/>
                  </a:lnTo>
                  <a:lnTo>
                    <a:pt x="205" y="381"/>
                  </a:lnTo>
                  <a:lnTo>
                    <a:pt x="206" y="381"/>
                  </a:lnTo>
                  <a:lnTo>
                    <a:pt x="206" y="381"/>
                  </a:lnTo>
                  <a:lnTo>
                    <a:pt x="197" y="386"/>
                  </a:lnTo>
                  <a:lnTo>
                    <a:pt x="189" y="393"/>
                  </a:lnTo>
                  <a:lnTo>
                    <a:pt x="181" y="403"/>
                  </a:lnTo>
                  <a:lnTo>
                    <a:pt x="175" y="415"/>
                  </a:lnTo>
                  <a:lnTo>
                    <a:pt x="169" y="433"/>
                  </a:lnTo>
                  <a:lnTo>
                    <a:pt x="166" y="454"/>
                  </a:lnTo>
                  <a:lnTo>
                    <a:pt x="162" y="481"/>
                  </a:lnTo>
                  <a:lnTo>
                    <a:pt x="162" y="515"/>
                  </a:lnTo>
                  <a:lnTo>
                    <a:pt x="162" y="648"/>
                  </a:lnTo>
                  <a:lnTo>
                    <a:pt x="162" y="648"/>
                  </a:lnTo>
                  <a:lnTo>
                    <a:pt x="162" y="655"/>
                  </a:lnTo>
                  <a:lnTo>
                    <a:pt x="163" y="669"/>
                  </a:lnTo>
                  <a:lnTo>
                    <a:pt x="166" y="677"/>
                  </a:lnTo>
                  <a:lnTo>
                    <a:pt x="169" y="685"/>
                  </a:lnTo>
                  <a:lnTo>
                    <a:pt x="174" y="693"/>
                  </a:lnTo>
                  <a:lnTo>
                    <a:pt x="180" y="701"/>
                  </a:lnTo>
                  <a:lnTo>
                    <a:pt x="180" y="701"/>
                  </a:lnTo>
                  <a:lnTo>
                    <a:pt x="188" y="708"/>
                  </a:lnTo>
                  <a:lnTo>
                    <a:pt x="197" y="712"/>
                  </a:lnTo>
                  <a:lnTo>
                    <a:pt x="114" y="712"/>
                  </a:lnTo>
                  <a:lnTo>
                    <a:pt x="114" y="712"/>
                  </a:lnTo>
                  <a:lnTo>
                    <a:pt x="123" y="708"/>
                  </a:lnTo>
                  <a:lnTo>
                    <a:pt x="131" y="701"/>
                  </a:lnTo>
                  <a:lnTo>
                    <a:pt x="131" y="701"/>
                  </a:lnTo>
                  <a:lnTo>
                    <a:pt x="137" y="693"/>
                  </a:lnTo>
                  <a:lnTo>
                    <a:pt x="142" y="685"/>
                  </a:lnTo>
                  <a:lnTo>
                    <a:pt x="145" y="677"/>
                  </a:lnTo>
                  <a:lnTo>
                    <a:pt x="147" y="669"/>
                  </a:lnTo>
                  <a:lnTo>
                    <a:pt x="148" y="655"/>
                  </a:lnTo>
                  <a:lnTo>
                    <a:pt x="148" y="648"/>
                  </a:lnTo>
                  <a:lnTo>
                    <a:pt x="148" y="515"/>
                  </a:lnTo>
                  <a:lnTo>
                    <a:pt x="148" y="515"/>
                  </a:lnTo>
                  <a:lnTo>
                    <a:pt x="148" y="481"/>
                  </a:lnTo>
                  <a:lnTo>
                    <a:pt x="145" y="454"/>
                  </a:lnTo>
                  <a:lnTo>
                    <a:pt x="142" y="433"/>
                  </a:lnTo>
                  <a:lnTo>
                    <a:pt x="136" y="415"/>
                  </a:lnTo>
                  <a:lnTo>
                    <a:pt x="130" y="403"/>
                  </a:lnTo>
                  <a:lnTo>
                    <a:pt x="122" y="393"/>
                  </a:lnTo>
                  <a:lnTo>
                    <a:pt x="114" y="386"/>
                  </a:lnTo>
                  <a:lnTo>
                    <a:pt x="106" y="381"/>
                  </a:lnTo>
                  <a:lnTo>
                    <a:pt x="106" y="381"/>
                  </a:lnTo>
                  <a:lnTo>
                    <a:pt x="96" y="375"/>
                  </a:lnTo>
                  <a:lnTo>
                    <a:pt x="96" y="375"/>
                  </a:lnTo>
                  <a:lnTo>
                    <a:pt x="86" y="369"/>
                  </a:lnTo>
                  <a:lnTo>
                    <a:pt x="77" y="362"/>
                  </a:lnTo>
                  <a:lnTo>
                    <a:pt x="68" y="354"/>
                  </a:lnTo>
                  <a:lnTo>
                    <a:pt x="60" y="345"/>
                  </a:lnTo>
                  <a:lnTo>
                    <a:pt x="52" y="336"/>
                  </a:lnTo>
                  <a:lnTo>
                    <a:pt x="45" y="327"/>
                  </a:lnTo>
                  <a:lnTo>
                    <a:pt x="39" y="315"/>
                  </a:lnTo>
                  <a:lnTo>
                    <a:pt x="33" y="303"/>
                  </a:lnTo>
                  <a:lnTo>
                    <a:pt x="28" y="292"/>
                  </a:lnTo>
                  <a:lnTo>
                    <a:pt x="23" y="279"/>
                  </a:lnTo>
                  <a:lnTo>
                    <a:pt x="20" y="265"/>
                  </a:lnTo>
                  <a:lnTo>
                    <a:pt x="16" y="252"/>
                  </a:lnTo>
                  <a:lnTo>
                    <a:pt x="14" y="238"/>
                  </a:lnTo>
                  <a:lnTo>
                    <a:pt x="11" y="223"/>
                  </a:lnTo>
                  <a:lnTo>
                    <a:pt x="10" y="208"/>
                  </a:lnTo>
                  <a:lnTo>
                    <a:pt x="10" y="193"/>
                  </a:lnTo>
                  <a:lnTo>
                    <a:pt x="10" y="193"/>
                  </a:lnTo>
                  <a:lnTo>
                    <a:pt x="10" y="171"/>
                  </a:lnTo>
                  <a:lnTo>
                    <a:pt x="11" y="148"/>
                  </a:lnTo>
                  <a:lnTo>
                    <a:pt x="15" y="124"/>
                  </a:lnTo>
                  <a:lnTo>
                    <a:pt x="18" y="100"/>
                  </a:lnTo>
                  <a:lnTo>
                    <a:pt x="23" y="76"/>
                  </a:lnTo>
                  <a:lnTo>
                    <a:pt x="29" y="52"/>
                  </a:lnTo>
                  <a:lnTo>
                    <a:pt x="36" y="32"/>
                  </a:lnTo>
                  <a:lnTo>
                    <a:pt x="44" y="11"/>
                  </a:lnTo>
                  <a:lnTo>
                    <a:pt x="267" y="11"/>
                  </a:lnTo>
                  <a:close/>
                  <a:moveTo>
                    <a:pt x="274" y="0"/>
                  </a:moveTo>
                  <a:lnTo>
                    <a:pt x="37" y="0"/>
                  </a:lnTo>
                  <a:lnTo>
                    <a:pt x="37" y="0"/>
                  </a:lnTo>
                  <a:lnTo>
                    <a:pt x="28" y="21"/>
                  </a:lnTo>
                  <a:lnTo>
                    <a:pt x="21" y="43"/>
                  </a:lnTo>
                  <a:lnTo>
                    <a:pt x="14" y="67"/>
                  </a:lnTo>
                  <a:lnTo>
                    <a:pt x="9" y="93"/>
                  </a:lnTo>
                  <a:lnTo>
                    <a:pt x="5" y="118"/>
                  </a:lnTo>
                  <a:lnTo>
                    <a:pt x="2" y="144"/>
                  </a:lnTo>
                  <a:lnTo>
                    <a:pt x="0" y="169"/>
                  </a:lnTo>
                  <a:lnTo>
                    <a:pt x="0" y="193"/>
                  </a:lnTo>
                  <a:lnTo>
                    <a:pt x="0" y="193"/>
                  </a:lnTo>
                  <a:lnTo>
                    <a:pt x="0" y="209"/>
                  </a:lnTo>
                  <a:lnTo>
                    <a:pt x="1" y="226"/>
                  </a:lnTo>
                  <a:lnTo>
                    <a:pt x="3" y="241"/>
                  </a:lnTo>
                  <a:lnTo>
                    <a:pt x="7" y="257"/>
                  </a:lnTo>
                  <a:lnTo>
                    <a:pt x="10" y="271"/>
                  </a:lnTo>
                  <a:lnTo>
                    <a:pt x="15" y="285"/>
                  </a:lnTo>
                  <a:lnTo>
                    <a:pt x="20" y="299"/>
                  </a:lnTo>
                  <a:lnTo>
                    <a:pt x="25" y="312"/>
                  </a:lnTo>
                  <a:lnTo>
                    <a:pt x="31" y="323"/>
                  </a:lnTo>
                  <a:lnTo>
                    <a:pt x="38" y="335"/>
                  </a:lnTo>
                  <a:lnTo>
                    <a:pt x="46" y="345"/>
                  </a:lnTo>
                  <a:lnTo>
                    <a:pt x="54" y="354"/>
                  </a:lnTo>
                  <a:lnTo>
                    <a:pt x="62" y="363"/>
                  </a:lnTo>
                  <a:lnTo>
                    <a:pt x="71" y="370"/>
                  </a:lnTo>
                  <a:lnTo>
                    <a:pt x="81" y="378"/>
                  </a:lnTo>
                  <a:lnTo>
                    <a:pt x="91" y="384"/>
                  </a:lnTo>
                  <a:lnTo>
                    <a:pt x="91" y="384"/>
                  </a:lnTo>
                  <a:lnTo>
                    <a:pt x="91" y="384"/>
                  </a:lnTo>
                  <a:lnTo>
                    <a:pt x="106" y="393"/>
                  </a:lnTo>
                  <a:lnTo>
                    <a:pt x="114" y="399"/>
                  </a:lnTo>
                  <a:lnTo>
                    <a:pt x="117" y="404"/>
                  </a:lnTo>
                  <a:lnTo>
                    <a:pt x="122" y="409"/>
                  </a:lnTo>
                  <a:lnTo>
                    <a:pt x="125" y="416"/>
                  </a:lnTo>
                  <a:lnTo>
                    <a:pt x="129" y="424"/>
                  </a:lnTo>
                  <a:lnTo>
                    <a:pt x="131" y="434"/>
                  </a:lnTo>
                  <a:lnTo>
                    <a:pt x="134" y="445"/>
                  </a:lnTo>
                  <a:lnTo>
                    <a:pt x="136" y="459"/>
                  </a:lnTo>
                  <a:lnTo>
                    <a:pt x="137" y="475"/>
                  </a:lnTo>
                  <a:lnTo>
                    <a:pt x="138" y="494"/>
                  </a:lnTo>
                  <a:lnTo>
                    <a:pt x="138" y="515"/>
                  </a:lnTo>
                  <a:lnTo>
                    <a:pt x="138" y="649"/>
                  </a:lnTo>
                  <a:lnTo>
                    <a:pt x="138" y="649"/>
                  </a:lnTo>
                  <a:lnTo>
                    <a:pt x="138" y="658"/>
                  </a:lnTo>
                  <a:lnTo>
                    <a:pt x="137" y="668"/>
                  </a:lnTo>
                  <a:lnTo>
                    <a:pt x="132" y="679"/>
                  </a:lnTo>
                  <a:lnTo>
                    <a:pt x="130" y="685"/>
                  </a:lnTo>
                  <a:lnTo>
                    <a:pt x="127" y="691"/>
                  </a:lnTo>
                  <a:lnTo>
                    <a:pt x="122" y="695"/>
                  </a:lnTo>
                  <a:lnTo>
                    <a:pt x="116" y="700"/>
                  </a:lnTo>
                  <a:lnTo>
                    <a:pt x="109" y="703"/>
                  </a:lnTo>
                  <a:lnTo>
                    <a:pt x="101" y="707"/>
                  </a:lnTo>
                  <a:lnTo>
                    <a:pt x="92" y="709"/>
                  </a:lnTo>
                  <a:lnTo>
                    <a:pt x="82" y="709"/>
                  </a:lnTo>
                  <a:lnTo>
                    <a:pt x="38" y="709"/>
                  </a:lnTo>
                  <a:lnTo>
                    <a:pt x="38" y="709"/>
                  </a:lnTo>
                  <a:lnTo>
                    <a:pt x="33" y="710"/>
                  </a:lnTo>
                  <a:lnTo>
                    <a:pt x="30" y="712"/>
                  </a:lnTo>
                  <a:lnTo>
                    <a:pt x="28" y="716"/>
                  </a:lnTo>
                  <a:lnTo>
                    <a:pt x="26" y="721"/>
                  </a:lnTo>
                  <a:lnTo>
                    <a:pt x="26" y="723"/>
                  </a:lnTo>
                  <a:lnTo>
                    <a:pt x="284" y="723"/>
                  </a:lnTo>
                  <a:lnTo>
                    <a:pt x="284" y="721"/>
                  </a:lnTo>
                  <a:lnTo>
                    <a:pt x="284" y="721"/>
                  </a:lnTo>
                  <a:lnTo>
                    <a:pt x="283" y="716"/>
                  </a:lnTo>
                  <a:lnTo>
                    <a:pt x="281" y="712"/>
                  </a:lnTo>
                  <a:lnTo>
                    <a:pt x="277" y="710"/>
                  </a:lnTo>
                  <a:lnTo>
                    <a:pt x="273" y="709"/>
                  </a:lnTo>
                  <a:lnTo>
                    <a:pt x="229" y="709"/>
                  </a:lnTo>
                  <a:lnTo>
                    <a:pt x="229" y="709"/>
                  </a:lnTo>
                  <a:lnTo>
                    <a:pt x="219" y="709"/>
                  </a:lnTo>
                  <a:lnTo>
                    <a:pt x="210" y="707"/>
                  </a:lnTo>
                  <a:lnTo>
                    <a:pt x="201" y="703"/>
                  </a:lnTo>
                  <a:lnTo>
                    <a:pt x="195" y="700"/>
                  </a:lnTo>
                  <a:lnTo>
                    <a:pt x="189" y="695"/>
                  </a:lnTo>
                  <a:lnTo>
                    <a:pt x="184" y="691"/>
                  </a:lnTo>
                  <a:lnTo>
                    <a:pt x="181" y="685"/>
                  </a:lnTo>
                  <a:lnTo>
                    <a:pt x="178" y="679"/>
                  </a:lnTo>
                  <a:lnTo>
                    <a:pt x="174" y="668"/>
                  </a:lnTo>
                  <a:lnTo>
                    <a:pt x="173" y="658"/>
                  </a:lnTo>
                  <a:lnTo>
                    <a:pt x="173" y="649"/>
                  </a:lnTo>
                  <a:lnTo>
                    <a:pt x="173" y="515"/>
                  </a:lnTo>
                  <a:lnTo>
                    <a:pt x="173" y="515"/>
                  </a:lnTo>
                  <a:lnTo>
                    <a:pt x="173" y="494"/>
                  </a:lnTo>
                  <a:lnTo>
                    <a:pt x="174" y="475"/>
                  </a:lnTo>
                  <a:lnTo>
                    <a:pt x="175" y="459"/>
                  </a:lnTo>
                  <a:lnTo>
                    <a:pt x="177" y="445"/>
                  </a:lnTo>
                  <a:lnTo>
                    <a:pt x="180" y="434"/>
                  </a:lnTo>
                  <a:lnTo>
                    <a:pt x="183" y="424"/>
                  </a:lnTo>
                  <a:lnTo>
                    <a:pt x="185" y="416"/>
                  </a:lnTo>
                  <a:lnTo>
                    <a:pt x="189" y="409"/>
                  </a:lnTo>
                  <a:lnTo>
                    <a:pt x="193" y="404"/>
                  </a:lnTo>
                  <a:lnTo>
                    <a:pt x="197" y="399"/>
                  </a:lnTo>
                  <a:lnTo>
                    <a:pt x="205" y="393"/>
                  </a:lnTo>
                  <a:lnTo>
                    <a:pt x="220" y="384"/>
                  </a:lnTo>
                  <a:lnTo>
                    <a:pt x="220" y="384"/>
                  </a:lnTo>
                  <a:lnTo>
                    <a:pt x="220" y="384"/>
                  </a:lnTo>
                  <a:lnTo>
                    <a:pt x="230" y="378"/>
                  </a:lnTo>
                  <a:lnTo>
                    <a:pt x="239" y="370"/>
                  </a:lnTo>
                  <a:lnTo>
                    <a:pt x="249" y="363"/>
                  </a:lnTo>
                  <a:lnTo>
                    <a:pt x="257" y="354"/>
                  </a:lnTo>
                  <a:lnTo>
                    <a:pt x="265" y="345"/>
                  </a:lnTo>
                  <a:lnTo>
                    <a:pt x="273" y="335"/>
                  </a:lnTo>
                  <a:lnTo>
                    <a:pt x="280" y="323"/>
                  </a:lnTo>
                  <a:lnTo>
                    <a:pt x="286" y="312"/>
                  </a:lnTo>
                  <a:lnTo>
                    <a:pt x="291" y="299"/>
                  </a:lnTo>
                  <a:lnTo>
                    <a:pt x="296" y="285"/>
                  </a:lnTo>
                  <a:lnTo>
                    <a:pt x="300" y="271"/>
                  </a:lnTo>
                  <a:lnTo>
                    <a:pt x="304" y="257"/>
                  </a:lnTo>
                  <a:lnTo>
                    <a:pt x="307" y="241"/>
                  </a:lnTo>
                  <a:lnTo>
                    <a:pt x="310" y="226"/>
                  </a:lnTo>
                  <a:lnTo>
                    <a:pt x="311" y="209"/>
                  </a:lnTo>
                  <a:lnTo>
                    <a:pt x="311" y="193"/>
                  </a:lnTo>
                  <a:lnTo>
                    <a:pt x="311" y="193"/>
                  </a:lnTo>
                  <a:lnTo>
                    <a:pt x="311" y="169"/>
                  </a:lnTo>
                  <a:lnTo>
                    <a:pt x="309" y="144"/>
                  </a:lnTo>
                  <a:lnTo>
                    <a:pt x="306" y="118"/>
                  </a:lnTo>
                  <a:lnTo>
                    <a:pt x="302" y="93"/>
                  </a:lnTo>
                  <a:lnTo>
                    <a:pt x="297" y="67"/>
                  </a:lnTo>
                  <a:lnTo>
                    <a:pt x="290" y="43"/>
                  </a:lnTo>
                  <a:lnTo>
                    <a:pt x="283" y="21"/>
                  </a:lnTo>
                  <a:lnTo>
                    <a:pt x="274" y="0"/>
                  </a:lnTo>
                  <a:lnTo>
                    <a:pt x="2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09" name="Freeform 29">
              <a:extLst>
                <a:ext uri="{FF2B5EF4-FFF2-40B4-BE49-F238E27FC236}">
                  <a16:creationId xmlns:a16="http://schemas.microsoft.com/office/drawing/2014/main" id="{A265B0C9-5031-42F8-B4B1-DEC188DA58D0}"/>
                </a:ext>
              </a:extLst>
            </p:cNvPr>
            <p:cNvSpPr>
              <a:spLocks/>
            </p:cNvSpPr>
            <p:nvPr userDrawn="1"/>
          </p:nvSpPr>
          <p:spPr bwMode="auto">
            <a:xfrm>
              <a:off x="7112003" y="3027363"/>
              <a:ext cx="230188" cy="557213"/>
            </a:xfrm>
            <a:custGeom>
              <a:avLst/>
              <a:gdLst>
                <a:gd name="T0" fmla="*/ 257 w 290"/>
                <a:gd name="T1" fmla="*/ 0 h 701"/>
                <a:gd name="T2" fmla="*/ 272 w 290"/>
                <a:gd name="T3" fmla="*/ 41 h 701"/>
                <a:gd name="T4" fmla="*/ 282 w 290"/>
                <a:gd name="T5" fmla="*/ 89 h 701"/>
                <a:gd name="T6" fmla="*/ 289 w 290"/>
                <a:gd name="T7" fmla="*/ 137 h 701"/>
                <a:gd name="T8" fmla="*/ 290 w 290"/>
                <a:gd name="T9" fmla="*/ 182 h 701"/>
                <a:gd name="T10" fmla="*/ 290 w 290"/>
                <a:gd name="T11" fmla="*/ 197 h 701"/>
                <a:gd name="T12" fmla="*/ 287 w 290"/>
                <a:gd name="T13" fmla="*/ 227 h 701"/>
                <a:gd name="T14" fmla="*/ 281 w 290"/>
                <a:gd name="T15" fmla="*/ 254 h 701"/>
                <a:gd name="T16" fmla="*/ 273 w 290"/>
                <a:gd name="T17" fmla="*/ 281 h 701"/>
                <a:gd name="T18" fmla="*/ 262 w 290"/>
                <a:gd name="T19" fmla="*/ 304 h 701"/>
                <a:gd name="T20" fmla="*/ 249 w 290"/>
                <a:gd name="T21" fmla="*/ 325 h 701"/>
                <a:gd name="T22" fmla="*/ 233 w 290"/>
                <a:gd name="T23" fmla="*/ 343 h 701"/>
                <a:gd name="T24" fmla="*/ 214 w 290"/>
                <a:gd name="T25" fmla="*/ 358 h 701"/>
                <a:gd name="T26" fmla="*/ 195 w 290"/>
                <a:gd name="T27" fmla="*/ 370 h 701"/>
                <a:gd name="T28" fmla="*/ 196 w 290"/>
                <a:gd name="T29" fmla="*/ 370 h 701"/>
                <a:gd name="T30" fmla="*/ 179 w 290"/>
                <a:gd name="T31" fmla="*/ 382 h 701"/>
                <a:gd name="T32" fmla="*/ 165 w 290"/>
                <a:gd name="T33" fmla="*/ 404 h 701"/>
                <a:gd name="T34" fmla="*/ 156 w 290"/>
                <a:gd name="T35" fmla="*/ 443 h 701"/>
                <a:gd name="T36" fmla="*/ 152 w 290"/>
                <a:gd name="T37" fmla="*/ 504 h 701"/>
                <a:gd name="T38" fmla="*/ 152 w 290"/>
                <a:gd name="T39" fmla="*/ 637 h 701"/>
                <a:gd name="T40" fmla="*/ 153 w 290"/>
                <a:gd name="T41" fmla="*/ 658 h 701"/>
                <a:gd name="T42" fmla="*/ 159 w 290"/>
                <a:gd name="T43" fmla="*/ 674 h 701"/>
                <a:gd name="T44" fmla="*/ 170 w 290"/>
                <a:gd name="T45" fmla="*/ 690 h 701"/>
                <a:gd name="T46" fmla="*/ 178 w 290"/>
                <a:gd name="T47" fmla="*/ 697 h 701"/>
                <a:gd name="T48" fmla="*/ 104 w 290"/>
                <a:gd name="T49" fmla="*/ 701 h 701"/>
                <a:gd name="T50" fmla="*/ 113 w 290"/>
                <a:gd name="T51" fmla="*/ 697 h 701"/>
                <a:gd name="T52" fmla="*/ 121 w 290"/>
                <a:gd name="T53" fmla="*/ 690 h 701"/>
                <a:gd name="T54" fmla="*/ 132 w 290"/>
                <a:gd name="T55" fmla="*/ 674 h 701"/>
                <a:gd name="T56" fmla="*/ 137 w 290"/>
                <a:gd name="T57" fmla="*/ 658 h 701"/>
                <a:gd name="T58" fmla="*/ 138 w 290"/>
                <a:gd name="T59" fmla="*/ 637 h 701"/>
                <a:gd name="T60" fmla="*/ 138 w 290"/>
                <a:gd name="T61" fmla="*/ 504 h 701"/>
                <a:gd name="T62" fmla="*/ 135 w 290"/>
                <a:gd name="T63" fmla="*/ 443 h 701"/>
                <a:gd name="T64" fmla="*/ 126 w 290"/>
                <a:gd name="T65" fmla="*/ 404 h 701"/>
                <a:gd name="T66" fmla="*/ 112 w 290"/>
                <a:gd name="T67" fmla="*/ 382 h 701"/>
                <a:gd name="T68" fmla="*/ 96 w 290"/>
                <a:gd name="T69" fmla="*/ 370 h 701"/>
                <a:gd name="T70" fmla="*/ 86 w 290"/>
                <a:gd name="T71" fmla="*/ 364 h 701"/>
                <a:gd name="T72" fmla="*/ 76 w 290"/>
                <a:gd name="T73" fmla="*/ 358 h 701"/>
                <a:gd name="T74" fmla="*/ 58 w 290"/>
                <a:gd name="T75" fmla="*/ 343 h 701"/>
                <a:gd name="T76" fmla="*/ 42 w 290"/>
                <a:gd name="T77" fmla="*/ 325 h 701"/>
                <a:gd name="T78" fmla="*/ 29 w 290"/>
                <a:gd name="T79" fmla="*/ 304 h 701"/>
                <a:gd name="T80" fmla="*/ 18 w 290"/>
                <a:gd name="T81" fmla="*/ 281 h 701"/>
                <a:gd name="T82" fmla="*/ 10 w 290"/>
                <a:gd name="T83" fmla="*/ 254 h 701"/>
                <a:gd name="T84" fmla="*/ 4 w 290"/>
                <a:gd name="T85" fmla="*/ 227 h 701"/>
                <a:gd name="T86" fmla="*/ 0 w 290"/>
                <a:gd name="T87" fmla="*/ 197 h 701"/>
                <a:gd name="T88" fmla="*/ 0 w 290"/>
                <a:gd name="T89" fmla="*/ 182 h 701"/>
                <a:gd name="T90" fmla="*/ 1 w 290"/>
                <a:gd name="T91" fmla="*/ 137 h 701"/>
                <a:gd name="T92" fmla="*/ 8 w 290"/>
                <a:gd name="T93" fmla="*/ 89 h 701"/>
                <a:gd name="T94" fmla="*/ 19 w 290"/>
                <a:gd name="T95" fmla="*/ 41 h 701"/>
                <a:gd name="T96" fmla="*/ 34 w 290"/>
                <a:gd name="T9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0" h="701">
                  <a:moveTo>
                    <a:pt x="257" y="0"/>
                  </a:moveTo>
                  <a:lnTo>
                    <a:pt x="257" y="0"/>
                  </a:lnTo>
                  <a:lnTo>
                    <a:pt x="265" y="21"/>
                  </a:lnTo>
                  <a:lnTo>
                    <a:pt x="272" y="41"/>
                  </a:lnTo>
                  <a:lnTo>
                    <a:pt x="278" y="65"/>
                  </a:lnTo>
                  <a:lnTo>
                    <a:pt x="282" y="89"/>
                  </a:lnTo>
                  <a:lnTo>
                    <a:pt x="286" y="113"/>
                  </a:lnTo>
                  <a:lnTo>
                    <a:pt x="289" y="137"/>
                  </a:lnTo>
                  <a:lnTo>
                    <a:pt x="290" y="160"/>
                  </a:lnTo>
                  <a:lnTo>
                    <a:pt x="290" y="182"/>
                  </a:lnTo>
                  <a:lnTo>
                    <a:pt x="290" y="182"/>
                  </a:lnTo>
                  <a:lnTo>
                    <a:pt x="290" y="197"/>
                  </a:lnTo>
                  <a:lnTo>
                    <a:pt x="289" y="212"/>
                  </a:lnTo>
                  <a:lnTo>
                    <a:pt x="287" y="227"/>
                  </a:lnTo>
                  <a:lnTo>
                    <a:pt x="285" y="241"/>
                  </a:lnTo>
                  <a:lnTo>
                    <a:pt x="281" y="254"/>
                  </a:lnTo>
                  <a:lnTo>
                    <a:pt x="278" y="268"/>
                  </a:lnTo>
                  <a:lnTo>
                    <a:pt x="273" y="281"/>
                  </a:lnTo>
                  <a:lnTo>
                    <a:pt x="269" y="292"/>
                  </a:lnTo>
                  <a:lnTo>
                    <a:pt x="262" y="304"/>
                  </a:lnTo>
                  <a:lnTo>
                    <a:pt x="256" y="316"/>
                  </a:lnTo>
                  <a:lnTo>
                    <a:pt x="249" y="325"/>
                  </a:lnTo>
                  <a:lnTo>
                    <a:pt x="241" y="334"/>
                  </a:lnTo>
                  <a:lnTo>
                    <a:pt x="233" y="343"/>
                  </a:lnTo>
                  <a:lnTo>
                    <a:pt x="224" y="351"/>
                  </a:lnTo>
                  <a:lnTo>
                    <a:pt x="214" y="358"/>
                  </a:lnTo>
                  <a:lnTo>
                    <a:pt x="205" y="364"/>
                  </a:lnTo>
                  <a:lnTo>
                    <a:pt x="195" y="370"/>
                  </a:lnTo>
                  <a:lnTo>
                    <a:pt x="196" y="370"/>
                  </a:lnTo>
                  <a:lnTo>
                    <a:pt x="196" y="370"/>
                  </a:lnTo>
                  <a:lnTo>
                    <a:pt x="187" y="375"/>
                  </a:lnTo>
                  <a:lnTo>
                    <a:pt x="179" y="382"/>
                  </a:lnTo>
                  <a:lnTo>
                    <a:pt x="171" y="392"/>
                  </a:lnTo>
                  <a:lnTo>
                    <a:pt x="165" y="404"/>
                  </a:lnTo>
                  <a:lnTo>
                    <a:pt x="159" y="422"/>
                  </a:lnTo>
                  <a:lnTo>
                    <a:pt x="156" y="443"/>
                  </a:lnTo>
                  <a:lnTo>
                    <a:pt x="152" y="470"/>
                  </a:lnTo>
                  <a:lnTo>
                    <a:pt x="152" y="504"/>
                  </a:lnTo>
                  <a:lnTo>
                    <a:pt x="152" y="637"/>
                  </a:lnTo>
                  <a:lnTo>
                    <a:pt x="152" y="637"/>
                  </a:lnTo>
                  <a:lnTo>
                    <a:pt x="152" y="644"/>
                  </a:lnTo>
                  <a:lnTo>
                    <a:pt x="153" y="658"/>
                  </a:lnTo>
                  <a:lnTo>
                    <a:pt x="156" y="666"/>
                  </a:lnTo>
                  <a:lnTo>
                    <a:pt x="159" y="674"/>
                  </a:lnTo>
                  <a:lnTo>
                    <a:pt x="164" y="682"/>
                  </a:lnTo>
                  <a:lnTo>
                    <a:pt x="170" y="690"/>
                  </a:lnTo>
                  <a:lnTo>
                    <a:pt x="170" y="690"/>
                  </a:lnTo>
                  <a:lnTo>
                    <a:pt x="178" y="697"/>
                  </a:lnTo>
                  <a:lnTo>
                    <a:pt x="187" y="701"/>
                  </a:lnTo>
                  <a:lnTo>
                    <a:pt x="104" y="701"/>
                  </a:lnTo>
                  <a:lnTo>
                    <a:pt x="104" y="701"/>
                  </a:lnTo>
                  <a:lnTo>
                    <a:pt x="113" y="697"/>
                  </a:lnTo>
                  <a:lnTo>
                    <a:pt x="121" y="690"/>
                  </a:lnTo>
                  <a:lnTo>
                    <a:pt x="121" y="690"/>
                  </a:lnTo>
                  <a:lnTo>
                    <a:pt x="127" y="682"/>
                  </a:lnTo>
                  <a:lnTo>
                    <a:pt x="132" y="674"/>
                  </a:lnTo>
                  <a:lnTo>
                    <a:pt x="135" y="666"/>
                  </a:lnTo>
                  <a:lnTo>
                    <a:pt x="137" y="658"/>
                  </a:lnTo>
                  <a:lnTo>
                    <a:pt x="138" y="644"/>
                  </a:lnTo>
                  <a:lnTo>
                    <a:pt x="138" y="637"/>
                  </a:lnTo>
                  <a:lnTo>
                    <a:pt x="138" y="504"/>
                  </a:lnTo>
                  <a:lnTo>
                    <a:pt x="138" y="504"/>
                  </a:lnTo>
                  <a:lnTo>
                    <a:pt x="138" y="470"/>
                  </a:lnTo>
                  <a:lnTo>
                    <a:pt x="135" y="443"/>
                  </a:lnTo>
                  <a:lnTo>
                    <a:pt x="132" y="422"/>
                  </a:lnTo>
                  <a:lnTo>
                    <a:pt x="126" y="404"/>
                  </a:lnTo>
                  <a:lnTo>
                    <a:pt x="120" y="392"/>
                  </a:lnTo>
                  <a:lnTo>
                    <a:pt x="112" y="382"/>
                  </a:lnTo>
                  <a:lnTo>
                    <a:pt x="104" y="375"/>
                  </a:lnTo>
                  <a:lnTo>
                    <a:pt x="96" y="370"/>
                  </a:lnTo>
                  <a:lnTo>
                    <a:pt x="96" y="370"/>
                  </a:lnTo>
                  <a:lnTo>
                    <a:pt x="86" y="364"/>
                  </a:lnTo>
                  <a:lnTo>
                    <a:pt x="86" y="364"/>
                  </a:lnTo>
                  <a:lnTo>
                    <a:pt x="76" y="358"/>
                  </a:lnTo>
                  <a:lnTo>
                    <a:pt x="67" y="351"/>
                  </a:lnTo>
                  <a:lnTo>
                    <a:pt x="58" y="343"/>
                  </a:lnTo>
                  <a:lnTo>
                    <a:pt x="50" y="334"/>
                  </a:lnTo>
                  <a:lnTo>
                    <a:pt x="42" y="325"/>
                  </a:lnTo>
                  <a:lnTo>
                    <a:pt x="35" y="316"/>
                  </a:lnTo>
                  <a:lnTo>
                    <a:pt x="29" y="304"/>
                  </a:lnTo>
                  <a:lnTo>
                    <a:pt x="23" y="292"/>
                  </a:lnTo>
                  <a:lnTo>
                    <a:pt x="18" y="281"/>
                  </a:lnTo>
                  <a:lnTo>
                    <a:pt x="13" y="268"/>
                  </a:lnTo>
                  <a:lnTo>
                    <a:pt x="10" y="254"/>
                  </a:lnTo>
                  <a:lnTo>
                    <a:pt x="6" y="241"/>
                  </a:lnTo>
                  <a:lnTo>
                    <a:pt x="4" y="227"/>
                  </a:lnTo>
                  <a:lnTo>
                    <a:pt x="1" y="212"/>
                  </a:lnTo>
                  <a:lnTo>
                    <a:pt x="0" y="197"/>
                  </a:lnTo>
                  <a:lnTo>
                    <a:pt x="0" y="182"/>
                  </a:lnTo>
                  <a:lnTo>
                    <a:pt x="0" y="182"/>
                  </a:lnTo>
                  <a:lnTo>
                    <a:pt x="0" y="160"/>
                  </a:lnTo>
                  <a:lnTo>
                    <a:pt x="1" y="137"/>
                  </a:lnTo>
                  <a:lnTo>
                    <a:pt x="5" y="113"/>
                  </a:lnTo>
                  <a:lnTo>
                    <a:pt x="8" y="89"/>
                  </a:lnTo>
                  <a:lnTo>
                    <a:pt x="13" y="65"/>
                  </a:lnTo>
                  <a:lnTo>
                    <a:pt x="19" y="41"/>
                  </a:lnTo>
                  <a:lnTo>
                    <a:pt x="26" y="21"/>
                  </a:lnTo>
                  <a:lnTo>
                    <a:pt x="34" y="0"/>
                  </a:lnTo>
                  <a:lnTo>
                    <a:pt x="2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0" name="Freeform 30">
              <a:extLst>
                <a:ext uri="{FF2B5EF4-FFF2-40B4-BE49-F238E27FC236}">
                  <a16:creationId xmlns:a16="http://schemas.microsoft.com/office/drawing/2014/main" id="{96889430-6D45-406C-BB29-E207EB3AC801}"/>
                </a:ext>
              </a:extLst>
            </p:cNvPr>
            <p:cNvSpPr>
              <a:spLocks/>
            </p:cNvSpPr>
            <p:nvPr userDrawn="1"/>
          </p:nvSpPr>
          <p:spPr bwMode="auto">
            <a:xfrm>
              <a:off x="7104066" y="3019426"/>
              <a:ext cx="246063" cy="573088"/>
            </a:xfrm>
            <a:custGeom>
              <a:avLst/>
              <a:gdLst>
                <a:gd name="T0" fmla="*/ 37 w 311"/>
                <a:gd name="T1" fmla="*/ 0 h 723"/>
                <a:gd name="T2" fmla="*/ 28 w 311"/>
                <a:gd name="T3" fmla="*/ 21 h 723"/>
                <a:gd name="T4" fmla="*/ 14 w 311"/>
                <a:gd name="T5" fmla="*/ 67 h 723"/>
                <a:gd name="T6" fmla="*/ 5 w 311"/>
                <a:gd name="T7" fmla="*/ 118 h 723"/>
                <a:gd name="T8" fmla="*/ 0 w 311"/>
                <a:gd name="T9" fmla="*/ 169 h 723"/>
                <a:gd name="T10" fmla="*/ 0 w 311"/>
                <a:gd name="T11" fmla="*/ 193 h 723"/>
                <a:gd name="T12" fmla="*/ 1 w 311"/>
                <a:gd name="T13" fmla="*/ 226 h 723"/>
                <a:gd name="T14" fmla="*/ 7 w 311"/>
                <a:gd name="T15" fmla="*/ 257 h 723"/>
                <a:gd name="T16" fmla="*/ 15 w 311"/>
                <a:gd name="T17" fmla="*/ 285 h 723"/>
                <a:gd name="T18" fmla="*/ 25 w 311"/>
                <a:gd name="T19" fmla="*/ 312 h 723"/>
                <a:gd name="T20" fmla="*/ 38 w 311"/>
                <a:gd name="T21" fmla="*/ 335 h 723"/>
                <a:gd name="T22" fmla="*/ 54 w 311"/>
                <a:gd name="T23" fmla="*/ 354 h 723"/>
                <a:gd name="T24" fmla="*/ 71 w 311"/>
                <a:gd name="T25" fmla="*/ 370 h 723"/>
                <a:gd name="T26" fmla="*/ 91 w 311"/>
                <a:gd name="T27" fmla="*/ 384 h 723"/>
                <a:gd name="T28" fmla="*/ 91 w 311"/>
                <a:gd name="T29" fmla="*/ 384 h 723"/>
                <a:gd name="T30" fmla="*/ 114 w 311"/>
                <a:gd name="T31" fmla="*/ 399 h 723"/>
                <a:gd name="T32" fmla="*/ 122 w 311"/>
                <a:gd name="T33" fmla="*/ 409 h 723"/>
                <a:gd name="T34" fmla="*/ 129 w 311"/>
                <a:gd name="T35" fmla="*/ 424 h 723"/>
                <a:gd name="T36" fmla="*/ 134 w 311"/>
                <a:gd name="T37" fmla="*/ 445 h 723"/>
                <a:gd name="T38" fmla="*/ 137 w 311"/>
                <a:gd name="T39" fmla="*/ 475 h 723"/>
                <a:gd name="T40" fmla="*/ 138 w 311"/>
                <a:gd name="T41" fmla="*/ 515 h 723"/>
                <a:gd name="T42" fmla="*/ 138 w 311"/>
                <a:gd name="T43" fmla="*/ 649 h 723"/>
                <a:gd name="T44" fmla="*/ 137 w 311"/>
                <a:gd name="T45" fmla="*/ 668 h 723"/>
                <a:gd name="T46" fmla="*/ 130 w 311"/>
                <a:gd name="T47" fmla="*/ 685 h 723"/>
                <a:gd name="T48" fmla="*/ 122 w 311"/>
                <a:gd name="T49" fmla="*/ 695 h 723"/>
                <a:gd name="T50" fmla="*/ 109 w 311"/>
                <a:gd name="T51" fmla="*/ 703 h 723"/>
                <a:gd name="T52" fmla="*/ 92 w 311"/>
                <a:gd name="T53" fmla="*/ 709 h 723"/>
                <a:gd name="T54" fmla="*/ 38 w 311"/>
                <a:gd name="T55" fmla="*/ 709 h 723"/>
                <a:gd name="T56" fmla="*/ 33 w 311"/>
                <a:gd name="T57" fmla="*/ 710 h 723"/>
                <a:gd name="T58" fmla="*/ 28 w 311"/>
                <a:gd name="T59" fmla="*/ 716 h 723"/>
                <a:gd name="T60" fmla="*/ 26 w 311"/>
                <a:gd name="T61" fmla="*/ 723 h 723"/>
                <a:gd name="T62" fmla="*/ 284 w 311"/>
                <a:gd name="T63" fmla="*/ 721 h 723"/>
                <a:gd name="T64" fmla="*/ 283 w 311"/>
                <a:gd name="T65" fmla="*/ 716 h 723"/>
                <a:gd name="T66" fmla="*/ 277 w 311"/>
                <a:gd name="T67" fmla="*/ 710 h 723"/>
                <a:gd name="T68" fmla="*/ 229 w 311"/>
                <a:gd name="T69" fmla="*/ 709 h 723"/>
                <a:gd name="T70" fmla="*/ 219 w 311"/>
                <a:gd name="T71" fmla="*/ 709 h 723"/>
                <a:gd name="T72" fmla="*/ 201 w 311"/>
                <a:gd name="T73" fmla="*/ 703 h 723"/>
                <a:gd name="T74" fmla="*/ 189 w 311"/>
                <a:gd name="T75" fmla="*/ 695 h 723"/>
                <a:gd name="T76" fmla="*/ 181 w 311"/>
                <a:gd name="T77" fmla="*/ 685 h 723"/>
                <a:gd name="T78" fmla="*/ 174 w 311"/>
                <a:gd name="T79" fmla="*/ 668 h 723"/>
                <a:gd name="T80" fmla="*/ 173 w 311"/>
                <a:gd name="T81" fmla="*/ 649 h 723"/>
                <a:gd name="T82" fmla="*/ 173 w 311"/>
                <a:gd name="T83" fmla="*/ 515 h 723"/>
                <a:gd name="T84" fmla="*/ 174 w 311"/>
                <a:gd name="T85" fmla="*/ 475 h 723"/>
                <a:gd name="T86" fmla="*/ 177 w 311"/>
                <a:gd name="T87" fmla="*/ 445 h 723"/>
                <a:gd name="T88" fmla="*/ 183 w 311"/>
                <a:gd name="T89" fmla="*/ 424 h 723"/>
                <a:gd name="T90" fmla="*/ 189 w 311"/>
                <a:gd name="T91" fmla="*/ 409 h 723"/>
                <a:gd name="T92" fmla="*/ 197 w 311"/>
                <a:gd name="T93" fmla="*/ 399 h 723"/>
                <a:gd name="T94" fmla="*/ 220 w 311"/>
                <a:gd name="T95" fmla="*/ 384 h 723"/>
                <a:gd name="T96" fmla="*/ 220 w 311"/>
                <a:gd name="T97" fmla="*/ 384 h 723"/>
                <a:gd name="T98" fmla="*/ 239 w 311"/>
                <a:gd name="T99" fmla="*/ 370 h 723"/>
                <a:gd name="T100" fmla="*/ 257 w 311"/>
                <a:gd name="T101" fmla="*/ 354 h 723"/>
                <a:gd name="T102" fmla="*/ 273 w 311"/>
                <a:gd name="T103" fmla="*/ 335 h 723"/>
                <a:gd name="T104" fmla="*/ 286 w 311"/>
                <a:gd name="T105" fmla="*/ 312 h 723"/>
                <a:gd name="T106" fmla="*/ 296 w 311"/>
                <a:gd name="T107" fmla="*/ 285 h 723"/>
                <a:gd name="T108" fmla="*/ 304 w 311"/>
                <a:gd name="T109" fmla="*/ 257 h 723"/>
                <a:gd name="T110" fmla="*/ 310 w 311"/>
                <a:gd name="T111" fmla="*/ 226 h 723"/>
                <a:gd name="T112" fmla="*/ 311 w 311"/>
                <a:gd name="T113" fmla="*/ 193 h 723"/>
                <a:gd name="T114" fmla="*/ 311 w 311"/>
                <a:gd name="T115" fmla="*/ 169 h 723"/>
                <a:gd name="T116" fmla="*/ 306 w 311"/>
                <a:gd name="T117" fmla="*/ 118 h 723"/>
                <a:gd name="T118" fmla="*/ 297 w 311"/>
                <a:gd name="T119" fmla="*/ 67 h 723"/>
                <a:gd name="T120" fmla="*/ 283 w 311"/>
                <a:gd name="T121" fmla="*/ 21 h 723"/>
                <a:gd name="T122" fmla="*/ 274 w 311"/>
                <a:gd name="T123"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1" h="723">
                  <a:moveTo>
                    <a:pt x="274" y="0"/>
                  </a:moveTo>
                  <a:lnTo>
                    <a:pt x="37" y="0"/>
                  </a:lnTo>
                  <a:lnTo>
                    <a:pt x="37" y="0"/>
                  </a:lnTo>
                  <a:lnTo>
                    <a:pt x="28" y="21"/>
                  </a:lnTo>
                  <a:lnTo>
                    <a:pt x="21" y="43"/>
                  </a:lnTo>
                  <a:lnTo>
                    <a:pt x="14" y="67"/>
                  </a:lnTo>
                  <a:lnTo>
                    <a:pt x="9" y="93"/>
                  </a:lnTo>
                  <a:lnTo>
                    <a:pt x="5" y="118"/>
                  </a:lnTo>
                  <a:lnTo>
                    <a:pt x="2" y="144"/>
                  </a:lnTo>
                  <a:lnTo>
                    <a:pt x="0" y="169"/>
                  </a:lnTo>
                  <a:lnTo>
                    <a:pt x="0" y="193"/>
                  </a:lnTo>
                  <a:lnTo>
                    <a:pt x="0" y="193"/>
                  </a:lnTo>
                  <a:lnTo>
                    <a:pt x="0" y="209"/>
                  </a:lnTo>
                  <a:lnTo>
                    <a:pt x="1" y="226"/>
                  </a:lnTo>
                  <a:lnTo>
                    <a:pt x="3" y="241"/>
                  </a:lnTo>
                  <a:lnTo>
                    <a:pt x="7" y="257"/>
                  </a:lnTo>
                  <a:lnTo>
                    <a:pt x="10" y="271"/>
                  </a:lnTo>
                  <a:lnTo>
                    <a:pt x="15" y="285"/>
                  </a:lnTo>
                  <a:lnTo>
                    <a:pt x="20" y="299"/>
                  </a:lnTo>
                  <a:lnTo>
                    <a:pt x="25" y="312"/>
                  </a:lnTo>
                  <a:lnTo>
                    <a:pt x="31" y="323"/>
                  </a:lnTo>
                  <a:lnTo>
                    <a:pt x="38" y="335"/>
                  </a:lnTo>
                  <a:lnTo>
                    <a:pt x="46" y="345"/>
                  </a:lnTo>
                  <a:lnTo>
                    <a:pt x="54" y="354"/>
                  </a:lnTo>
                  <a:lnTo>
                    <a:pt x="62" y="363"/>
                  </a:lnTo>
                  <a:lnTo>
                    <a:pt x="71" y="370"/>
                  </a:lnTo>
                  <a:lnTo>
                    <a:pt x="81" y="378"/>
                  </a:lnTo>
                  <a:lnTo>
                    <a:pt x="91" y="384"/>
                  </a:lnTo>
                  <a:lnTo>
                    <a:pt x="91" y="384"/>
                  </a:lnTo>
                  <a:lnTo>
                    <a:pt x="91" y="384"/>
                  </a:lnTo>
                  <a:lnTo>
                    <a:pt x="106" y="393"/>
                  </a:lnTo>
                  <a:lnTo>
                    <a:pt x="114" y="399"/>
                  </a:lnTo>
                  <a:lnTo>
                    <a:pt x="117" y="404"/>
                  </a:lnTo>
                  <a:lnTo>
                    <a:pt x="122" y="409"/>
                  </a:lnTo>
                  <a:lnTo>
                    <a:pt x="125" y="416"/>
                  </a:lnTo>
                  <a:lnTo>
                    <a:pt x="129" y="424"/>
                  </a:lnTo>
                  <a:lnTo>
                    <a:pt x="131" y="434"/>
                  </a:lnTo>
                  <a:lnTo>
                    <a:pt x="134" y="445"/>
                  </a:lnTo>
                  <a:lnTo>
                    <a:pt x="136" y="459"/>
                  </a:lnTo>
                  <a:lnTo>
                    <a:pt x="137" y="475"/>
                  </a:lnTo>
                  <a:lnTo>
                    <a:pt x="138" y="494"/>
                  </a:lnTo>
                  <a:lnTo>
                    <a:pt x="138" y="515"/>
                  </a:lnTo>
                  <a:lnTo>
                    <a:pt x="138" y="649"/>
                  </a:lnTo>
                  <a:lnTo>
                    <a:pt x="138" y="649"/>
                  </a:lnTo>
                  <a:lnTo>
                    <a:pt x="138" y="658"/>
                  </a:lnTo>
                  <a:lnTo>
                    <a:pt x="137" y="668"/>
                  </a:lnTo>
                  <a:lnTo>
                    <a:pt x="132" y="679"/>
                  </a:lnTo>
                  <a:lnTo>
                    <a:pt x="130" y="685"/>
                  </a:lnTo>
                  <a:lnTo>
                    <a:pt x="127" y="691"/>
                  </a:lnTo>
                  <a:lnTo>
                    <a:pt x="122" y="695"/>
                  </a:lnTo>
                  <a:lnTo>
                    <a:pt x="116" y="700"/>
                  </a:lnTo>
                  <a:lnTo>
                    <a:pt x="109" y="703"/>
                  </a:lnTo>
                  <a:lnTo>
                    <a:pt x="101" y="707"/>
                  </a:lnTo>
                  <a:lnTo>
                    <a:pt x="92" y="709"/>
                  </a:lnTo>
                  <a:lnTo>
                    <a:pt x="82" y="709"/>
                  </a:lnTo>
                  <a:lnTo>
                    <a:pt x="38" y="709"/>
                  </a:lnTo>
                  <a:lnTo>
                    <a:pt x="38" y="709"/>
                  </a:lnTo>
                  <a:lnTo>
                    <a:pt x="33" y="710"/>
                  </a:lnTo>
                  <a:lnTo>
                    <a:pt x="30" y="712"/>
                  </a:lnTo>
                  <a:lnTo>
                    <a:pt x="28" y="716"/>
                  </a:lnTo>
                  <a:lnTo>
                    <a:pt x="26" y="721"/>
                  </a:lnTo>
                  <a:lnTo>
                    <a:pt x="26" y="723"/>
                  </a:lnTo>
                  <a:lnTo>
                    <a:pt x="284" y="723"/>
                  </a:lnTo>
                  <a:lnTo>
                    <a:pt x="284" y="721"/>
                  </a:lnTo>
                  <a:lnTo>
                    <a:pt x="284" y="721"/>
                  </a:lnTo>
                  <a:lnTo>
                    <a:pt x="283" y="716"/>
                  </a:lnTo>
                  <a:lnTo>
                    <a:pt x="281" y="712"/>
                  </a:lnTo>
                  <a:lnTo>
                    <a:pt x="277" y="710"/>
                  </a:lnTo>
                  <a:lnTo>
                    <a:pt x="273" y="709"/>
                  </a:lnTo>
                  <a:lnTo>
                    <a:pt x="229" y="709"/>
                  </a:lnTo>
                  <a:lnTo>
                    <a:pt x="229" y="709"/>
                  </a:lnTo>
                  <a:lnTo>
                    <a:pt x="219" y="709"/>
                  </a:lnTo>
                  <a:lnTo>
                    <a:pt x="210" y="707"/>
                  </a:lnTo>
                  <a:lnTo>
                    <a:pt x="201" y="703"/>
                  </a:lnTo>
                  <a:lnTo>
                    <a:pt x="195" y="700"/>
                  </a:lnTo>
                  <a:lnTo>
                    <a:pt x="189" y="695"/>
                  </a:lnTo>
                  <a:lnTo>
                    <a:pt x="184" y="691"/>
                  </a:lnTo>
                  <a:lnTo>
                    <a:pt x="181" y="685"/>
                  </a:lnTo>
                  <a:lnTo>
                    <a:pt x="178" y="679"/>
                  </a:lnTo>
                  <a:lnTo>
                    <a:pt x="174" y="668"/>
                  </a:lnTo>
                  <a:lnTo>
                    <a:pt x="173" y="658"/>
                  </a:lnTo>
                  <a:lnTo>
                    <a:pt x="173" y="649"/>
                  </a:lnTo>
                  <a:lnTo>
                    <a:pt x="173" y="515"/>
                  </a:lnTo>
                  <a:lnTo>
                    <a:pt x="173" y="515"/>
                  </a:lnTo>
                  <a:lnTo>
                    <a:pt x="173" y="494"/>
                  </a:lnTo>
                  <a:lnTo>
                    <a:pt x="174" y="475"/>
                  </a:lnTo>
                  <a:lnTo>
                    <a:pt x="175" y="459"/>
                  </a:lnTo>
                  <a:lnTo>
                    <a:pt x="177" y="445"/>
                  </a:lnTo>
                  <a:lnTo>
                    <a:pt x="180" y="434"/>
                  </a:lnTo>
                  <a:lnTo>
                    <a:pt x="183" y="424"/>
                  </a:lnTo>
                  <a:lnTo>
                    <a:pt x="185" y="416"/>
                  </a:lnTo>
                  <a:lnTo>
                    <a:pt x="189" y="409"/>
                  </a:lnTo>
                  <a:lnTo>
                    <a:pt x="193" y="404"/>
                  </a:lnTo>
                  <a:lnTo>
                    <a:pt x="197" y="399"/>
                  </a:lnTo>
                  <a:lnTo>
                    <a:pt x="205" y="393"/>
                  </a:lnTo>
                  <a:lnTo>
                    <a:pt x="220" y="384"/>
                  </a:lnTo>
                  <a:lnTo>
                    <a:pt x="220" y="384"/>
                  </a:lnTo>
                  <a:lnTo>
                    <a:pt x="220" y="384"/>
                  </a:lnTo>
                  <a:lnTo>
                    <a:pt x="230" y="378"/>
                  </a:lnTo>
                  <a:lnTo>
                    <a:pt x="239" y="370"/>
                  </a:lnTo>
                  <a:lnTo>
                    <a:pt x="249" y="363"/>
                  </a:lnTo>
                  <a:lnTo>
                    <a:pt x="257" y="354"/>
                  </a:lnTo>
                  <a:lnTo>
                    <a:pt x="265" y="345"/>
                  </a:lnTo>
                  <a:lnTo>
                    <a:pt x="273" y="335"/>
                  </a:lnTo>
                  <a:lnTo>
                    <a:pt x="280" y="323"/>
                  </a:lnTo>
                  <a:lnTo>
                    <a:pt x="286" y="312"/>
                  </a:lnTo>
                  <a:lnTo>
                    <a:pt x="291" y="299"/>
                  </a:lnTo>
                  <a:lnTo>
                    <a:pt x="296" y="285"/>
                  </a:lnTo>
                  <a:lnTo>
                    <a:pt x="300" y="271"/>
                  </a:lnTo>
                  <a:lnTo>
                    <a:pt x="304" y="257"/>
                  </a:lnTo>
                  <a:lnTo>
                    <a:pt x="307" y="241"/>
                  </a:lnTo>
                  <a:lnTo>
                    <a:pt x="310" y="226"/>
                  </a:lnTo>
                  <a:lnTo>
                    <a:pt x="311" y="209"/>
                  </a:lnTo>
                  <a:lnTo>
                    <a:pt x="311" y="193"/>
                  </a:lnTo>
                  <a:lnTo>
                    <a:pt x="311" y="193"/>
                  </a:lnTo>
                  <a:lnTo>
                    <a:pt x="311" y="169"/>
                  </a:lnTo>
                  <a:lnTo>
                    <a:pt x="309" y="144"/>
                  </a:lnTo>
                  <a:lnTo>
                    <a:pt x="306" y="118"/>
                  </a:lnTo>
                  <a:lnTo>
                    <a:pt x="302" y="93"/>
                  </a:lnTo>
                  <a:lnTo>
                    <a:pt x="297" y="67"/>
                  </a:lnTo>
                  <a:lnTo>
                    <a:pt x="290" y="43"/>
                  </a:lnTo>
                  <a:lnTo>
                    <a:pt x="283" y="21"/>
                  </a:lnTo>
                  <a:lnTo>
                    <a:pt x="274" y="0"/>
                  </a:lnTo>
                  <a:lnTo>
                    <a:pt x="2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1" name="Freeform 31">
              <a:extLst>
                <a:ext uri="{FF2B5EF4-FFF2-40B4-BE49-F238E27FC236}">
                  <a16:creationId xmlns:a16="http://schemas.microsoft.com/office/drawing/2014/main" id="{13E32499-DBC0-4BC4-98C4-707F28A53A00}"/>
                </a:ext>
              </a:extLst>
            </p:cNvPr>
            <p:cNvSpPr>
              <a:spLocks noEditPoints="1"/>
            </p:cNvSpPr>
            <p:nvPr userDrawn="1"/>
          </p:nvSpPr>
          <p:spPr bwMode="auto">
            <a:xfrm>
              <a:off x="7124703" y="3189288"/>
              <a:ext cx="206375" cy="130175"/>
            </a:xfrm>
            <a:custGeom>
              <a:avLst/>
              <a:gdLst>
                <a:gd name="T0" fmla="*/ 249 w 261"/>
                <a:gd name="T1" fmla="*/ 10 h 165"/>
                <a:gd name="T2" fmla="*/ 241 w 261"/>
                <a:gd name="T3" fmla="*/ 52 h 165"/>
                <a:gd name="T4" fmla="*/ 226 w 261"/>
                <a:gd name="T5" fmla="*/ 87 h 165"/>
                <a:gd name="T6" fmla="*/ 205 w 261"/>
                <a:gd name="T7" fmla="*/ 116 h 165"/>
                <a:gd name="T8" fmla="*/ 179 w 261"/>
                <a:gd name="T9" fmla="*/ 137 h 165"/>
                <a:gd name="T10" fmla="*/ 178 w 261"/>
                <a:gd name="T11" fmla="*/ 138 h 165"/>
                <a:gd name="T12" fmla="*/ 170 w 261"/>
                <a:gd name="T13" fmla="*/ 143 h 165"/>
                <a:gd name="T14" fmla="*/ 144 w 261"/>
                <a:gd name="T15" fmla="*/ 152 h 165"/>
                <a:gd name="T16" fmla="*/ 130 w 261"/>
                <a:gd name="T17" fmla="*/ 154 h 165"/>
                <a:gd name="T18" fmla="*/ 122 w 261"/>
                <a:gd name="T19" fmla="*/ 154 h 165"/>
                <a:gd name="T20" fmla="*/ 98 w 261"/>
                <a:gd name="T21" fmla="*/ 146 h 165"/>
                <a:gd name="T22" fmla="*/ 83 w 261"/>
                <a:gd name="T23" fmla="*/ 138 h 165"/>
                <a:gd name="T24" fmla="*/ 82 w 261"/>
                <a:gd name="T25" fmla="*/ 137 h 165"/>
                <a:gd name="T26" fmla="*/ 68 w 261"/>
                <a:gd name="T27" fmla="*/ 128 h 165"/>
                <a:gd name="T28" fmla="*/ 45 w 261"/>
                <a:gd name="T29" fmla="*/ 102 h 165"/>
                <a:gd name="T30" fmla="*/ 27 w 261"/>
                <a:gd name="T31" fmla="*/ 70 h 165"/>
                <a:gd name="T32" fmla="*/ 15 w 261"/>
                <a:gd name="T33" fmla="*/ 31 h 165"/>
                <a:gd name="T34" fmla="*/ 249 w 261"/>
                <a:gd name="T35" fmla="*/ 10 h 165"/>
                <a:gd name="T36" fmla="*/ 0 w 261"/>
                <a:gd name="T37" fmla="*/ 0 h 165"/>
                <a:gd name="T38" fmla="*/ 4 w 261"/>
                <a:gd name="T39" fmla="*/ 24 h 165"/>
                <a:gd name="T40" fmla="*/ 15 w 261"/>
                <a:gd name="T41" fmla="*/ 69 h 165"/>
                <a:gd name="T42" fmla="*/ 35 w 261"/>
                <a:gd name="T43" fmla="*/ 107 h 165"/>
                <a:gd name="T44" fmla="*/ 54 w 261"/>
                <a:gd name="T45" fmla="*/ 129 h 165"/>
                <a:gd name="T46" fmla="*/ 69 w 261"/>
                <a:gd name="T47" fmla="*/ 141 h 165"/>
                <a:gd name="T48" fmla="*/ 77 w 261"/>
                <a:gd name="T49" fmla="*/ 146 h 165"/>
                <a:gd name="T50" fmla="*/ 95 w 261"/>
                <a:gd name="T51" fmla="*/ 155 h 165"/>
                <a:gd name="T52" fmla="*/ 112 w 261"/>
                <a:gd name="T53" fmla="*/ 162 h 165"/>
                <a:gd name="T54" fmla="*/ 130 w 261"/>
                <a:gd name="T55" fmla="*/ 165 h 165"/>
                <a:gd name="T56" fmla="*/ 140 w 261"/>
                <a:gd name="T57" fmla="*/ 163 h 165"/>
                <a:gd name="T58" fmla="*/ 158 w 261"/>
                <a:gd name="T59" fmla="*/ 159 h 165"/>
                <a:gd name="T60" fmla="*/ 179 w 261"/>
                <a:gd name="T61" fmla="*/ 150 h 165"/>
                <a:gd name="T62" fmla="*/ 183 w 261"/>
                <a:gd name="T63" fmla="*/ 146 h 165"/>
                <a:gd name="T64" fmla="*/ 199 w 261"/>
                <a:gd name="T65" fmla="*/ 136 h 165"/>
                <a:gd name="T66" fmla="*/ 213 w 261"/>
                <a:gd name="T67" fmla="*/ 122 h 165"/>
                <a:gd name="T68" fmla="*/ 236 w 261"/>
                <a:gd name="T69" fmla="*/ 88 h 165"/>
                <a:gd name="T70" fmla="*/ 252 w 261"/>
                <a:gd name="T71" fmla="*/ 47 h 165"/>
                <a:gd name="T72" fmla="*/ 261 w 261"/>
                <a:gd name="T73"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1" h="165">
                  <a:moveTo>
                    <a:pt x="249" y="10"/>
                  </a:moveTo>
                  <a:lnTo>
                    <a:pt x="249" y="10"/>
                  </a:lnTo>
                  <a:lnTo>
                    <a:pt x="246" y="31"/>
                  </a:lnTo>
                  <a:lnTo>
                    <a:pt x="241" y="52"/>
                  </a:lnTo>
                  <a:lnTo>
                    <a:pt x="234" y="70"/>
                  </a:lnTo>
                  <a:lnTo>
                    <a:pt x="226" y="87"/>
                  </a:lnTo>
                  <a:lnTo>
                    <a:pt x="216" y="102"/>
                  </a:lnTo>
                  <a:lnTo>
                    <a:pt x="205" y="116"/>
                  </a:lnTo>
                  <a:lnTo>
                    <a:pt x="193" y="128"/>
                  </a:lnTo>
                  <a:lnTo>
                    <a:pt x="179" y="137"/>
                  </a:lnTo>
                  <a:lnTo>
                    <a:pt x="178" y="137"/>
                  </a:lnTo>
                  <a:lnTo>
                    <a:pt x="178" y="138"/>
                  </a:lnTo>
                  <a:lnTo>
                    <a:pt x="178" y="138"/>
                  </a:lnTo>
                  <a:lnTo>
                    <a:pt x="170" y="143"/>
                  </a:lnTo>
                  <a:lnTo>
                    <a:pt x="158" y="147"/>
                  </a:lnTo>
                  <a:lnTo>
                    <a:pt x="144" y="152"/>
                  </a:lnTo>
                  <a:lnTo>
                    <a:pt x="137" y="154"/>
                  </a:lnTo>
                  <a:lnTo>
                    <a:pt x="130" y="154"/>
                  </a:lnTo>
                  <a:lnTo>
                    <a:pt x="130" y="154"/>
                  </a:lnTo>
                  <a:lnTo>
                    <a:pt x="122" y="154"/>
                  </a:lnTo>
                  <a:lnTo>
                    <a:pt x="114" y="152"/>
                  </a:lnTo>
                  <a:lnTo>
                    <a:pt x="98" y="146"/>
                  </a:lnTo>
                  <a:lnTo>
                    <a:pt x="88" y="140"/>
                  </a:lnTo>
                  <a:lnTo>
                    <a:pt x="83" y="138"/>
                  </a:lnTo>
                  <a:lnTo>
                    <a:pt x="83" y="137"/>
                  </a:lnTo>
                  <a:lnTo>
                    <a:pt x="82" y="137"/>
                  </a:lnTo>
                  <a:lnTo>
                    <a:pt x="82" y="137"/>
                  </a:lnTo>
                  <a:lnTo>
                    <a:pt x="68" y="128"/>
                  </a:lnTo>
                  <a:lnTo>
                    <a:pt x="56" y="116"/>
                  </a:lnTo>
                  <a:lnTo>
                    <a:pt x="45" y="102"/>
                  </a:lnTo>
                  <a:lnTo>
                    <a:pt x="35" y="87"/>
                  </a:lnTo>
                  <a:lnTo>
                    <a:pt x="27" y="70"/>
                  </a:lnTo>
                  <a:lnTo>
                    <a:pt x="20" y="52"/>
                  </a:lnTo>
                  <a:lnTo>
                    <a:pt x="15" y="31"/>
                  </a:lnTo>
                  <a:lnTo>
                    <a:pt x="12" y="10"/>
                  </a:lnTo>
                  <a:lnTo>
                    <a:pt x="249" y="10"/>
                  </a:lnTo>
                  <a:close/>
                  <a:moveTo>
                    <a:pt x="261" y="0"/>
                  </a:moveTo>
                  <a:lnTo>
                    <a:pt x="0" y="0"/>
                  </a:lnTo>
                  <a:lnTo>
                    <a:pt x="0" y="0"/>
                  </a:lnTo>
                  <a:lnTo>
                    <a:pt x="4" y="24"/>
                  </a:lnTo>
                  <a:lnTo>
                    <a:pt x="8" y="47"/>
                  </a:lnTo>
                  <a:lnTo>
                    <a:pt x="15" y="69"/>
                  </a:lnTo>
                  <a:lnTo>
                    <a:pt x="24" y="88"/>
                  </a:lnTo>
                  <a:lnTo>
                    <a:pt x="35" y="107"/>
                  </a:lnTo>
                  <a:lnTo>
                    <a:pt x="47" y="122"/>
                  </a:lnTo>
                  <a:lnTo>
                    <a:pt x="54" y="129"/>
                  </a:lnTo>
                  <a:lnTo>
                    <a:pt x="61" y="136"/>
                  </a:lnTo>
                  <a:lnTo>
                    <a:pt x="69" y="141"/>
                  </a:lnTo>
                  <a:lnTo>
                    <a:pt x="77" y="146"/>
                  </a:lnTo>
                  <a:lnTo>
                    <a:pt x="77" y="146"/>
                  </a:lnTo>
                  <a:lnTo>
                    <a:pt x="82" y="150"/>
                  </a:lnTo>
                  <a:lnTo>
                    <a:pt x="95" y="155"/>
                  </a:lnTo>
                  <a:lnTo>
                    <a:pt x="103" y="159"/>
                  </a:lnTo>
                  <a:lnTo>
                    <a:pt x="112" y="162"/>
                  </a:lnTo>
                  <a:lnTo>
                    <a:pt x="121" y="163"/>
                  </a:lnTo>
                  <a:lnTo>
                    <a:pt x="130" y="165"/>
                  </a:lnTo>
                  <a:lnTo>
                    <a:pt x="130" y="165"/>
                  </a:lnTo>
                  <a:lnTo>
                    <a:pt x="140" y="163"/>
                  </a:lnTo>
                  <a:lnTo>
                    <a:pt x="149" y="162"/>
                  </a:lnTo>
                  <a:lnTo>
                    <a:pt x="158" y="159"/>
                  </a:lnTo>
                  <a:lnTo>
                    <a:pt x="166" y="155"/>
                  </a:lnTo>
                  <a:lnTo>
                    <a:pt x="179" y="150"/>
                  </a:lnTo>
                  <a:lnTo>
                    <a:pt x="183" y="146"/>
                  </a:lnTo>
                  <a:lnTo>
                    <a:pt x="183" y="146"/>
                  </a:lnTo>
                  <a:lnTo>
                    <a:pt x="191" y="141"/>
                  </a:lnTo>
                  <a:lnTo>
                    <a:pt x="199" y="136"/>
                  </a:lnTo>
                  <a:lnTo>
                    <a:pt x="206" y="129"/>
                  </a:lnTo>
                  <a:lnTo>
                    <a:pt x="213" y="122"/>
                  </a:lnTo>
                  <a:lnTo>
                    <a:pt x="226" y="107"/>
                  </a:lnTo>
                  <a:lnTo>
                    <a:pt x="236" y="88"/>
                  </a:lnTo>
                  <a:lnTo>
                    <a:pt x="246" y="69"/>
                  </a:lnTo>
                  <a:lnTo>
                    <a:pt x="252" y="47"/>
                  </a:lnTo>
                  <a:lnTo>
                    <a:pt x="257" y="24"/>
                  </a:lnTo>
                  <a:lnTo>
                    <a:pt x="261" y="0"/>
                  </a:lnTo>
                  <a:lnTo>
                    <a:pt x="2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2" name="Freeform 32">
              <a:extLst>
                <a:ext uri="{FF2B5EF4-FFF2-40B4-BE49-F238E27FC236}">
                  <a16:creationId xmlns:a16="http://schemas.microsoft.com/office/drawing/2014/main" id="{7BD91015-B6E8-4677-AA61-4DE9925E7B49}"/>
                </a:ext>
              </a:extLst>
            </p:cNvPr>
            <p:cNvSpPr>
              <a:spLocks/>
            </p:cNvSpPr>
            <p:nvPr userDrawn="1"/>
          </p:nvSpPr>
          <p:spPr bwMode="auto">
            <a:xfrm>
              <a:off x="7132641" y="3197226"/>
              <a:ext cx="188913" cy="114300"/>
            </a:xfrm>
            <a:custGeom>
              <a:avLst/>
              <a:gdLst>
                <a:gd name="T0" fmla="*/ 237 w 237"/>
                <a:gd name="T1" fmla="*/ 0 h 144"/>
                <a:gd name="T2" fmla="*/ 237 w 237"/>
                <a:gd name="T3" fmla="*/ 0 h 144"/>
                <a:gd name="T4" fmla="*/ 234 w 237"/>
                <a:gd name="T5" fmla="*/ 21 h 144"/>
                <a:gd name="T6" fmla="*/ 229 w 237"/>
                <a:gd name="T7" fmla="*/ 42 h 144"/>
                <a:gd name="T8" fmla="*/ 222 w 237"/>
                <a:gd name="T9" fmla="*/ 60 h 144"/>
                <a:gd name="T10" fmla="*/ 214 w 237"/>
                <a:gd name="T11" fmla="*/ 77 h 144"/>
                <a:gd name="T12" fmla="*/ 204 w 237"/>
                <a:gd name="T13" fmla="*/ 92 h 144"/>
                <a:gd name="T14" fmla="*/ 193 w 237"/>
                <a:gd name="T15" fmla="*/ 106 h 144"/>
                <a:gd name="T16" fmla="*/ 181 w 237"/>
                <a:gd name="T17" fmla="*/ 118 h 144"/>
                <a:gd name="T18" fmla="*/ 167 w 237"/>
                <a:gd name="T19" fmla="*/ 127 h 144"/>
                <a:gd name="T20" fmla="*/ 166 w 237"/>
                <a:gd name="T21" fmla="*/ 127 h 144"/>
                <a:gd name="T22" fmla="*/ 166 w 237"/>
                <a:gd name="T23" fmla="*/ 128 h 144"/>
                <a:gd name="T24" fmla="*/ 166 w 237"/>
                <a:gd name="T25" fmla="*/ 128 h 144"/>
                <a:gd name="T26" fmla="*/ 158 w 237"/>
                <a:gd name="T27" fmla="*/ 133 h 144"/>
                <a:gd name="T28" fmla="*/ 146 w 237"/>
                <a:gd name="T29" fmla="*/ 137 h 144"/>
                <a:gd name="T30" fmla="*/ 132 w 237"/>
                <a:gd name="T31" fmla="*/ 142 h 144"/>
                <a:gd name="T32" fmla="*/ 125 w 237"/>
                <a:gd name="T33" fmla="*/ 144 h 144"/>
                <a:gd name="T34" fmla="*/ 118 w 237"/>
                <a:gd name="T35" fmla="*/ 144 h 144"/>
                <a:gd name="T36" fmla="*/ 118 w 237"/>
                <a:gd name="T37" fmla="*/ 144 h 144"/>
                <a:gd name="T38" fmla="*/ 110 w 237"/>
                <a:gd name="T39" fmla="*/ 144 h 144"/>
                <a:gd name="T40" fmla="*/ 102 w 237"/>
                <a:gd name="T41" fmla="*/ 142 h 144"/>
                <a:gd name="T42" fmla="*/ 86 w 237"/>
                <a:gd name="T43" fmla="*/ 136 h 144"/>
                <a:gd name="T44" fmla="*/ 76 w 237"/>
                <a:gd name="T45" fmla="*/ 130 h 144"/>
                <a:gd name="T46" fmla="*/ 71 w 237"/>
                <a:gd name="T47" fmla="*/ 128 h 144"/>
                <a:gd name="T48" fmla="*/ 71 w 237"/>
                <a:gd name="T49" fmla="*/ 127 h 144"/>
                <a:gd name="T50" fmla="*/ 70 w 237"/>
                <a:gd name="T51" fmla="*/ 127 h 144"/>
                <a:gd name="T52" fmla="*/ 70 w 237"/>
                <a:gd name="T53" fmla="*/ 127 h 144"/>
                <a:gd name="T54" fmla="*/ 56 w 237"/>
                <a:gd name="T55" fmla="*/ 118 h 144"/>
                <a:gd name="T56" fmla="*/ 44 w 237"/>
                <a:gd name="T57" fmla="*/ 106 h 144"/>
                <a:gd name="T58" fmla="*/ 33 w 237"/>
                <a:gd name="T59" fmla="*/ 92 h 144"/>
                <a:gd name="T60" fmla="*/ 23 w 237"/>
                <a:gd name="T61" fmla="*/ 77 h 144"/>
                <a:gd name="T62" fmla="*/ 15 w 237"/>
                <a:gd name="T63" fmla="*/ 60 h 144"/>
                <a:gd name="T64" fmla="*/ 8 w 237"/>
                <a:gd name="T65" fmla="*/ 42 h 144"/>
                <a:gd name="T66" fmla="*/ 3 w 237"/>
                <a:gd name="T67" fmla="*/ 21 h 144"/>
                <a:gd name="T68" fmla="*/ 0 w 237"/>
                <a:gd name="T69" fmla="*/ 0 h 144"/>
                <a:gd name="T70" fmla="*/ 237 w 237"/>
                <a:gd name="T7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144">
                  <a:moveTo>
                    <a:pt x="237" y="0"/>
                  </a:moveTo>
                  <a:lnTo>
                    <a:pt x="237" y="0"/>
                  </a:lnTo>
                  <a:lnTo>
                    <a:pt x="234" y="21"/>
                  </a:lnTo>
                  <a:lnTo>
                    <a:pt x="229" y="42"/>
                  </a:lnTo>
                  <a:lnTo>
                    <a:pt x="222" y="60"/>
                  </a:lnTo>
                  <a:lnTo>
                    <a:pt x="214" y="77"/>
                  </a:lnTo>
                  <a:lnTo>
                    <a:pt x="204" y="92"/>
                  </a:lnTo>
                  <a:lnTo>
                    <a:pt x="193" y="106"/>
                  </a:lnTo>
                  <a:lnTo>
                    <a:pt x="181" y="118"/>
                  </a:lnTo>
                  <a:lnTo>
                    <a:pt x="167" y="127"/>
                  </a:lnTo>
                  <a:lnTo>
                    <a:pt x="166" y="127"/>
                  </a:lnTo>
                  <a:lnTo>
                    <a:pt x="166" y="128"/>
                  </a:lnTo>
                  <a:lnTo>
                    <a:pt x="166" y="128"/>
                  </a:lnTo>
                  <a:lnTo>
                    <a:pt x="158" y="133"/>
                  </a:lnTo>
                  <a:lnTo>
                    <a:pt x="146" y="137"/>
                  </a:lnTo>
                  <a:lnTo>
                    <a:pt x="132" y="142"/>
                  </a:lnTo>
                  <a:lnTo>
                    <a:pt x="125" y="144"/>
                  </a:lnTo>
                  <a:lnTo>
                    <a:pt x="118" y="144"/>
                  </a:lnTo>
                  <a:lnTo>
                    <a:pt x="118" y="144"/>
                  </a:lnTo>
                  <a:lnTo>
                    <a:pt x="110" y="144"/>
                  </a:lnTo>
                  <a:lnTo>
                    <a:pt x="102" y="142"/>
                  </a:lnTo>
                  <a:lnTo>
                    <a:pt x="86" y="136"/>
                  </a:lnTo>
                  <a:lnTo>
                    <a:pt x="76" y="130"/>
                  </a:lnTo>
                  <a:lnTo>
                    <a:pt x="71" y="128"/>
                  </a:lnTo>
                  <a:lnTo>
                    <a:pt x="71" y="127"/>
                  </a:lnTo>
                  <a:lnTo>
                    <a:pt x="70" y="127"/>
                  </a:lnTo>
                  <a:lnTo>
                    <a:pt x="70" y="127"/>
                  </a:lnTo>
                  <a:lnTo>
                    <a:pt x="56" y="118"/>
                  </a:lnTo>
                  <a:lnTo>
                    <a:pt x="44" y="106"/>
                  </a:lnTo>
                  <a:lnTo>
                    <a:pt x="33" y="92"/>
                  </a:lnTo>
                  <a:lnTo>
                    <a:pt x="23" y="77"/>
                  </a:lnTo>
                  <a:lnTo>
                    <a:pt x="15" y="60"/>
                  </a:lnTo>
                  <a:lnTo>
                    <a:pt x="8" y="42"/>
                  </a:lnTo>
                  <a:lnTo>
                    <a:pt x="3" y="21"/>
                  </a:lnTo>
                  <a:lnTo>
                    <a:pt x="0" y="0"/>
                  </a:lnTo>
                  <a:lnTo>
                    <a:pt x="23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3" name="Freeform 33">
              <a:extLst>
                <a:ext uri="{FF2B5EF4-FFF2-40B4-BE49-F238E27FC236}">
                  <a16:creationId xmlns:a16="http://schemas.microsoft.com/office/drawing/2014/main" id="{C7409F9E-1B6C-489B-8DCD-DCDAF817BAAD}"/>
                </a:ext>
              </a:extLst>
            </p:cNvPr>
            <p:cNvSpPr>
              <a:spLocks/>
            </p:cNvSpPr>
            <p:nvPr userDrawn="1"/>
          </p:nvSpPr>
          <p:spPr bwMode="auto">
            <a:xfrm>
              <a:off x="7124703" y="3189288"/>
              <a:ext cx="206375" cy="130175"/>
            </a:xfrm>
            <a:custGeom>
              <a:avLst/>
              <a:gdLst>
                <a:gd name="T0" fmla="*/ 261 w 261"/>
                <a:gd name="T1" fmla="*/ 0 h 165"/>
                <a:gd name="T2" fmla="*/ 0 w 261"/>
                <a:gd name="T3" fmla="*/ 0 h 165"/>
                <a:gd name="T4" fmla="*/ 0 w 261"/>
                <a:gd name="T5" fmla="*/ 0 h 165"/>
                <a:gd name="T6" fmla="*/ 4 w 261"/>
                <a:gd name="T7" fmla="*/ 24 h 165"/>
                <a:gd name="T8" fmla="*/ 8 w 261"/>
                <a:gd name="T9" fmla="*/ 47 h 165"/>
                <a:gd name="T10" fmla="*/ 15 w 261"/>
                <a:gd name="T11" fmla="*/ 69 h 165"/>
                <a:gd name="T12" fmla="*/ 24 w 261"/>
                <a:gd name="T13" fmla="*/ 88 h 165"/>
                <a:gd name="T14" fmla="*/ 35 w 261"/>
                <a:gd name="T15" fmla="*/ 107 h 165"/>
                <a:gd name="T16" fmla="*/ 47 w 261"/>
                <a:gd name="T17" fmla="*/ 122 h 165"/>
                <a:gd name="T18" fmla="*/ 54 w 261"/>
                <a:gd name="T19" fmla="*/ 129 h 165"/>
                <a:gd name="T20" fmla="*/ 61 w 261"/>
                <a:gd name="T21" fmla="*/ 136 h 165"/>
                <a:gd name="T22" fmla="*/ 69 w 261"/>
                <a:gd name="T23" fmla="*/ 141 h 165"/>
                <a:gd name="T24" fmla="*/ 77 w 261"/>
                <a:gd name="T25" fmla="*/ 146 h 165"/>
                <a:gd name="T26" fmla="*/ 77 w 261"/>
                <a:gd name="T27" fmla="*/ 146 h 165"/>
                <a:gd name="T28" fmla="*/ 82 w 261"/>
                <a:gd name="T29" fmla="*/ 150 h 165"/>
                <a:gd name="T30" fmla="*/ 95 w 261"/>
                <a:gd name="T31" fmla="*/ 155 h 165"/>
                <a:gd name="T32" fmla="*/ 103 w 261"/>
                <a:gd name="T33" fmla="*/ 159 h 165"/>
                <a:gd name="T34" fmla="*/ 112 w 261"/>
                <a:gd name="T35" fmla="*/ 162 h 165"/>
                <a:gd name="T36" fmla="*/ 121 w 261"/>
                <a:gd name="T37" fmla="*/ 163 h 165"/>
                <a:gd name="T38" fmla="*/ 130 w 261"/>
                <a:gd name="T39" fmla="*/ 165 h 165"/>
                <a:gd name="T40" fmla="*/ 130 w 261"/>
                <a:gd name="T41" fmla="*/ 165 h 165"/>
                <a:gd name="T42" fmla="*/ 140 w 261"/>
                <a:gd name="T43" fmla="*/ 163 h 165"/>
                <a:gd name="T44" fmla="*/ 149 w 261"/>
                <a:gd name="T45" fmla="*/ 162 h 165"/>
                <a:gd name="T46" fmla="*/ 158 w 261"/>
                <a:gd name="T47" fmla="*/ 159 h 165"/>
                <a:gd name="T48" fmla="*/ 166 w 261"/>
                <a:gd name="T49" fmla="*/ 155 h 165"/>
                <a:gd name="T50" fmla="*/ 179 w 261"/>
                <a:gd name="T51" fmla="*/ 150 h 165"/>
                <a:gd name="T52" fmla="*/ 183 w 261"/>
                <a:gd name="T53" fmla="*/ 146 h 165"/>
                <a:gd name="T54" fmla="*/ 183 w 261"/>
                <a:gd name="T55" fmla="*/ 146 h 165"/>
                <a:gd name="T56" fmla="*/ 191 w 261"/>
                <a:gd name="T57" fmla="*/ 141 h 165"/>
                <a:gd name="T58" fmla="*/ 199 w 261"/>
                <a:gd name="T59" fmla="*/ 136 h 165"/>
                <a:gd name="T60" fmla="*/ 206 w 261"/>
                <a:gd name="T61" fmla="*/ 129 h 165"/>
                <a:gd name="T62" fmla="*/ 213 w 261"/>
                <a:gd name="T63" fmla="*/ 122 h 165"/>
                <a:gd name="T64" fmla="*/ 226 w 261"/>
                <a:gd name="T65" fmla="*/ 107 h 165"/>
                <a:gd name="T66" fmla="*/ 236 w 261"/>
                <a:gd name="T67" fmla="*/ 88 h 165"/>
                <a:gd name="T68" fmla="*/ 246 w 261"/>
                <a:gd name="T69" fmla="*/ 69 h 165"/>
                <a:gd name="T70" fmla="*/ 252 w 261"/>
                <a:gd name="T71" fmla="*/ 47 h 165"/>
                <a:gd name="T72" fmla="*/ 257 w 261"/>
                <a:gd name="T73" fmla="*/ 24 h 165"/>
                <a:gd name="T74" fmla="*/ 261 w 261"/>
                <a:gd name="T75" fmla="*/ 0 h 165"/>
                <a:gd name="T76" fmla="*/ 261 w 261"/>
                <a:gd name="T7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1" h="165">
                  <a:moveTo>
                    <a:pt x="261" y="0"/>
                  </a:moveTo>
                  <a:lnTo>
                    <a:pt x="0" y="0"/>
                  </a:lnTo>
                  <a:lnTo>
                    <a:pt x="0" y="0"/>
                  </a:lnTo>
                  <a:lnTo>
                    <a:pt x="4" y="24"/>
                  </a:lnTo>
                  <a:lnTo>
                    <a:pt x="8" y="47"/>
                  </a:lnTo>
                  <a:lnTo>
                    <a:pt x="15" y="69"/>
                  </a:lnTo>
                  <a:lnTo>
                    <a:pt x="24" y="88"/>
                  </a:lnTo>
                  <a:lnTo>
                    <a:pt x="35" y="107"/>
                  </a:lnTo>
                  <a:lnTo>
                    <a:pt x="47" y="122"/>
                  </a:lnTo>
                  <a:lnTo>
                    <a:pt x="54" y="129"/>
                  </a:lnTo>
                  <a:lnTo>
                    <a:pt x="61" y="136"/>
                  </a:lnTo>
                  <a:lnTo>
                    <a:pt x="69" y="141"/>
                  </a:lnTo>
                  <a:lnTo>
                    <a:pt x="77" y="146"/>
                  </a:lnTo>
                  <a:lnTo>
                    <a:pt x="77" y="146"/>
                  </a:lnTo>
                  <a:lnTo>
                    <a:pt x="82" y="150"/>
                  </a:lnTo>
                  <a:lnTo>
                    <a:pt x="95" y="155"/>
                  </a:lnTo>
                  <a:lnTo>
                    <a:pt x="103" y="159"/>
                  </a:lnTo>
                  <a:lnTo>
                    <a:pt x="112" y="162"/>
                  </a:lnTo>
                  <a:lnTo>
                    <a:pt x="121" y="163"/>
                  </a:lnTo>
                  <a:lnTo>
                    <a:pt x="130" y="165"/>
                  </a:lnTo>
                  <a:lnTo>
                    <a:pt x="130" y="165"/>
                  </a:lnTo>
                  <a:lnTo>
                    <a:pt x="140" y="163"/>
                  </a:lnTo>
                  <a:lnTo>
                    <a:pt x="149" y="162"/>
                  </a:lnTo>
                  <a:lnTo>
                    <a:pt x="158" y="159"/>
                  </a:lnTo>
                  <a:lnTo>
                    <a:pt x="166" y="155"/>
                  </a:lnTo>
                  <a:lnTo>
                    <a:pt x="179" y="150"/>
                  </a:lnTo>
                  <a:lnTo>
                    <a:pt x="183" y="146"/>
                  </a:lnTo>
                  <a:lnTo>
                    <a:pt x="183" y="146"/>
                  </a:lnTo>
                  <a:lnTo>
                    <a:pt x="191" y="141"/>
                  </a:lnTo>
                  <a:lnTo>
                    <a:pt x="199" y="136"/>
                  </a:lnTo>
                  <a:lnTo>
                    <a:pt x="206" y="129"/>
                  </a:lnTo>
                  <a:lnTo>
                    <a:pt x="213" y="122"/>
                  </a:lnTo>
                  <a:lnTo>
                    <a:pt x="226" y="107"/>
                  </a:lnTo>
                  <a:lnTo>
                    <a:pt x="236" y="88"/>
                  </a:lnTo>
                  <a:lnTo>
                    <a:pt x="246" y="69"/>
                  </a:lnTo>
                  <a:lnTo>
                    <a:pt x="252" y="47"/>
                  </a:lnTo>
                  <a:lnTo>
                    <a:pt x="257" y="24"/>
                  </a:lnTo>
                  <a:lnTo>
                    <a:pt x="261" y="0"/>
                  </a:lnTo>
                  <a:lnTo>
                    <a:pt x="2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nvGrpSpPr>
          <p:cNvPr id="124" name="Group 123">
            <a:extLst>
              <a:ext uri="{FF2B5EF4-FFF2-40B4-BE49-F238E27FC236}">
                <a16:creationId xmlns:a16="http://schemas.microsoft.com/office/drawing/2014/main" id="{51707958-0A91-472B-A6C2-EAA6F4435870}"/>
              </a:ext>
            </a:extLst>
          </p:cNvPr>
          <p:cNvGrpSpPr/>
          <p:nvPr userDrawn="1"/>
        </p:nvGrpSpPr>
        <p:grpSpPr>
          <a:xfrm>
            <a:off x="1672171" y="806451"/>
            <a:ext cx="3196167" cy="2550584"/>
            <a:chOff x="1254128" y="604838"/>
            <a:chExt cx="2397125" cy="1912938"/>
          </a:xfrm>
        </p:grpSpPr>
        <p:sp>
          <p:nvSpPr>
            <p:cNvPr id="16" name="Freeform 10">
              <a:extLst>
                <a:ext uri="{FF2B5EF4-FFF2-40B4-BE49-F238E27FC236}">
                  <a16:creationId xmlns:a16="http://schemas.microsoft.com/office/drawing/2014/main" id="{2EAFC9A7-91E1-4B8A-AFE0-800F1D5592A6}"/>
                </a:ext>
              </a:extLst>
            </p:cNvPr>
            <p:cNvSpPr>
              <a:spLocks/>
            </p:cNvSpPr>
            <p:nvPr userDrawn="1"/>
          </p:nvSpPr>
          <p:spPr bwMode="auto">
            <a:xfrm>
              <a:off x="1254128" y="604838"/>
              <a:ext cx="2397125" cy="1627188"/>
            </a:xfrm>
            <a:custGeom>
              <a:avLst/>
              <a:gdLst>
                <a:gd name="T0" fmla="*/ 2307 w 3019"/>
                <a:gd name="T1" fmla="*/ 1769 h 2051"/>
                <a:gd name="T2" fmla="*/ 2340 w 3019"/>
                <a:gd name="T3" fmla="*/ 2051 h 2051"/>
                <a:gd name="T4" fmla="*/ 2168 w 3019"/>
                <a:gd name="T5" fmla="*/ 2013 h 2051"/>
                <a:gd name="T6" fmla="*/ 1986 w 3019"/>
                <a:gd name="T7" fmla="*/ 1984 h 2051"/>
                <a:gd name="T8" fmla="*/ 1843 w 3019"/>
                <a:gd name="T9" fmla="*/ 1972 h 2051"/>
                <a:gd name="T10" fmla="*/ 1579 w 3019"/>
                <a:gd name="T11" fmla="*/ 1966 h 2051"/>
                <a:gd name="T12" fmla="*/ 1491 w 3019"/>
                <a:gd name="T13" fmla="*/ 1966 h 2051"/>
                <a:gd name="T14" fmla="*/ 1277 w 3019"/>
                <a:gd name="T15" fmla="*/ 1971 h 2051"/>
                <a:gd name="T16" fmla="*/ 1117 w 3019"/>
                <a:gd name="T17" fmla="*/ 1980 h 2051"/>
                <a:gd name="T18" fmla="*/ 885 w 3019"/>
                <a:gd name="T19" fmla="*/ 2006 h 2051"/>
                <a:gd name="T20" fmla="*/ 672 w 3019"/>
                <a:gd name="T21" fmla="*/ 2040 h 2051"/>
                <a:gd name="T22" fmla="*/ 702 w 3019"/>
                <a:gd name="T23" fmla="*/ 1824 h 2051"/>
                <a:gd name="T24" fmla="*/ 701 w 3019"/>
                <a:gd name="T25" fmla="*/ 1757 h 2051"/>
                <a:gd name="T26" fmla="*/ 562 w 3019"/>
                <a:gd name="T27" fmla="*/ 1723 h 2051"/>
                <a:gd name="T28" fmla="*/ 430 w 3019"/>
                <a:gd name="T29" fmla="*/ 1661 h 2051"/>
                <a:gd name="T30" fmla="*/ 312 w 3019"/>
                <a:gd name="T31" fmla="*/ 1574 h 2051"/>
                <a:gd name="T32" fmla="*/ 207 w 3019"/>
                <a:gd name="T33" fmla="*/ 1464 h 2051"/>
                <a:gd name="T34" fmla="*/ 121 w 3019"/>
                <a:gd name="T35" fmla="*/ 1337 h 2051"/>
                <a:gd name="T36" fmla="*/ 55 w 3019"/>
                <a:gd name="T37" fmla="*/ 1197 h 2051"/>
                <a:gd name="T38" fmla="*/ 14 w 3019"/>
                <a:gd name="T39" fmla="*/ 1046 h 2051"/>
                <a:gd name="T40" fmla="*/ 0 w 3019"/>
                <a:gd name="T41" fmla="*/ 888 h 2051"/>
                <a:gd name="T42" fmla="*/ 9 w 3019"/>
                <a:gd name="T43" fmla="*/ 767 h 2051"/>
                <a:gd name="T44" fmla="*/ 48 w 3019"/>
                <a:gd name="T45" fmla="*/ 614 h 2051"/>
                <a:gd name="T46" fmla="*/ 115 w 3019"/>
                <a:gd name="T47" fmla="*/ 474 h 2051"/>
                <a:gd name="T48" fmla="*/ 207 w 3019"/>
                <a:gd name="T49" fmla="*/ 351 h 2051"/>
                <a:gd name="T50" fmla="*/ 320 w 3019"/>
                <a:gd name="T51" fmla="*/ 248 h 2051"/>
                <a:gd name="T52" fmla="*/ 452 w 3019"/>
                <a:gd name="T53" fmla="*/ 168 h 2051"/>
                <a:gd name="T54" fmla="*/ 599 w 3019"/>
                <a:gd name="T55" fmla="*/ 114 h 2051"/>
                <a:gd name="T56" fmla="*/ 756 w 3019"/>
                <a:gd name="T57" fmla="*/ 89 h 2051"/>
                <a:gd name="T58" fmla="*/ 883 w 3019"/>
                <a:gd name="T59" fmla="*/ 94 h 2051"/>
                <a:gd name="T60" fmla="*/ 1049 w 3019"/>
                <a:gd name="T61" fmla="*/ 130 h 2051"/>
                <a:gd name="T62" fmla="*/ 1203 w 3019"/>
                <a:gd name="T63" fmla="*/ 199 h 2051"/>
                <a:gd name="T64" fmla="*/ 1339 w 3019"/>
                <a:gd name="T65" fmla="*/ 300 h 2051"/>
                <a:gd name="T66" fmla="*/ 1417 w 3019"/>
                <a:gd name="T67" fmla="*/ 361 h 2051"/>
                <a:gd name="T68" fmla="*/ 1467 w 3019"/>
                <a:gd name="T69" fmla="*/ 300 h 2051"/>
                <a:gd name="T70" fmla="*/ 1539 w 3019"/>
                <a:gd name="T71" fmla="*/ 227 h 2051"/>
                <a:gd name="T72" fmla="*/ 1621 w 3019"/>
                <a:gd name="T73" fmla="*/ 162 h 2051"/>
                <a:gd name="T74" fmla="*/ 1709 w 3019"/>
                <a:gd name="T75" fmla="*/ 108 h 2051"/>
                <a:gd name="T76" fmla="*/ 1802 w 3019"/>
                <a:gd name="T77" fmla="*/ 64 h 2051"/>
                <a:gd name="T78" fmla="*/ 1900 w 3019"/>
                <a:gd name="T79" fmla="*/ 31 h 2051"/>
                <a:gd name="T80" fmla="*/ 2001 w 3019"/>
                <a:gd name="T81" fmla="*/ 10 h 2051"/>
                <a:gd name="T82" fmla="*/ 2106 w 3019"/>
                <a:gd name="T83" fmla="*/ 1 h 2051"/>
                <a:gd name="T84" fmla="*/ 2222 w 3019"/>
                <a:gd name="T85" fmla="*/ 4 h 2051"/>
                <a:gd name="T86" fmla="*/ 2395 w 3019"/>
                <a:gd name="T87" fmla="*/ 40 h 2051"/>
                <a:gd name="T88" fmla="*/ 2554 w 3019"/>
                <a:gd name="T89" fmla="*/ 107 h 2051"/>
                <a:gd name="T90" fmla="*/ 2696 w 3019"/>
                <a:gd name="T91" fmla="*/ 202 h 2051"/>
                <a:gd name="T92" fmla="*/ 2817 w 3019"/>
                <a:gd name="T93" fmla="*/ 323 h 2051"/>
                <a:gd name="T94" fmla="*/ 2912 w 3019"/>
                <a:gd name="T95" fmla="*/ 465 h 2051"/>
                <a:gd name="T96" fmla="*/ 2979 w 3019"/>
                <a:gd name="T97" fmla="*/ 624 h 2051"/>
                <a:gd name="T98" fmla="*/ 3015 w 3019"/>
                <a:gd name="T99" fmla="*/ 797 h 2051"/>
                <a:gd name="T100" fmla="*/ 3018 w 3019"/>
                <a:gd name="T101" fmla="*/ 927 h 2051"/>
                <a:gd name="T102" fmla="*/ 2998 w 3019"/>
                <a:gd name="T103" fmla="*/ 1079 h 2051"/>
                <a:gd name="T104" fmla="*/ 2954 w 3019"/>
                <a:gd name="T105" fmla="*/ 1222 h 2051"/>
                <a:gd name="T106" fmla="*/ 2886 w 3019"/>
                <a:gd name="T107" fmla="*/ 1356 h 2051"/>
                <a:gd name="T108" fmla="*/ 2797 w 3019"/>
                <a:gd name="T109" fmla="*/ 1474 h 2051"/>
                <a:gd name="T110" fmla="*/ 2690 w 3019"/>
                <a:gd name="T111" fmla="*/ 1578 h 2051"/>
                <a:gd name="T112" fmla="*/ 2567 w 3019"/>
                <a:gd name="T113" fmla="*/ 1662 h 2051"/>
                <a:gd name="T114" fmla="*/ 2428 w 3019"/>
                <a:gd name="T115" fmla="*/ 1726 h 2051"/>
                <a:gd name="T116" fmla="*/ 2317 w 3019"/>
                <a:gd name="T117" fmla="*/ 1757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19" h="2051">
                  <a:moveTo>
                    <a:pt x="2317" y="1757"/>
                  </a:moveTo>
                  <a:lnTo>
                    <a:pt x="2306" y="1759"/>
                  </a:lnTo>
                  <a:lnTo>
                    <a:pt x="2307" y="1769"/>
                  </a:lnTo>
                  <a:lnTo>
                    <a:pt x="2307" y="1769"/>
                  </a:lnTo>
                  <a:lnTo>
                    <a:pt x="2317" y="1835"/>
                  </a:lnTo>
                  <a:lnTo>
                    <a:pt x="2325" y="1905"/>
                  </a:lnTo>
                  <a:lnTo>
                    <a:pt x="2333" y="1978"/>
                  </a:lnTo>
                  <a:lnTo>
                    <a:pt x="2340" y="2051"/>
                  </a:lnTo>
                  <a:lnTo>
                    <a:pt x="2340" y="2051"/>
                  </a:lnTo>
                  <a:lnTo>
                    <a:pt x="2237" y="2027"/>
                  </a:lnTo>
                  <a:lnTo>
                    <a:pt x="2237" y="2027"/>
                  </a:lnTo>
                  <a:lnTo>
                    <a:pt x="2168" y="2013"/>
                  </a:lnTo>
                  <a:lnTo>
                    <a:pt x="2100" y="2000"/>
                  </a:lnTo>
                  <a:lnTo>
                    <a:pt x="2065" y="1993"/>
                  </a:lnTo>
                  <a:lnTo>
                    <a:pt x="2027" y="1988"/>
                  </a:lnTo>
                  <a:lnTo>
                    <a:pt x="1986" y="1984"/>
                  </a:lnTo>
                  <a:lnTo>
                    <a:pt x="1941" y="1979"/>
                  </a:lnTo>
                  <a:lnTo>
                    <a:pt x="1941" y="1979"/>
                  </a:lnTo>
                  <a:lnTo>
                    <a:pt x="1895" y="1976"/>
                  </a:lnTo>
                  <a:lnTo>
                    <a:pt x="1843" y="1972"/>
                  </a:lnTo>
                  <a:lnTo>
                    <a:pt x="1843" y="1972"/>
                  </a:lnTo>
                  <a:lnTo>
                    <a:pt x="1787" y="1970"/>
                  </a:lnTo>
                  <a:lnTo>
                    <a:pt x="1725" y="1969"/>
                  </a:lnTo>
                  <a:lnTo>
                    <a:pt x="1579" y="1966"/>
                  </a:lnTo>
                  <a:lnTo>
                    <a:pt x="1579" y="1966"/>
                  </a:lnTo>
                  <a:lnTo>
                    <a:pt x="1524" y="1966"/>
                  </a:lnTo>
                  <a:lnTo>
                    <a:pt x="1524" y="1966"/>
                  </a:lnTo>
                  <a:lnTo>
                    <a:pt x="1491" y="1966"/>
                  </a:lnTo>
                  <a:lnTo>
                    <a:pt x="1491" y="1966"/>
                  </a:lnTo>
                  <a:lnTo>
                    <a:pt x="1416" y="1968"/>
                  </a:lnTo>
                  <a:lnTo>
                    <a:pt x="1344" y="1969"/>
                  </a:lnTo>
                  <a:lnTo>
                    <a:pt x="1277" y="1971"/>
                  </a:lnTo>
                  <a:lnTo>
                    <a:pt x="1213" y="1974"/>
                  </a:lnTo>
                  <a:lnTo>
                    <a:pt x="1213" y="1974"/>
                  </a:lnTo>
                  <a:lnTo>
                    <a:pt x="1117" y="1980"/>
                  </a:lnTo>
                  <a:lnTo>
                    <a:pt x="1117" y="1980"/>
                  </a:lnTo>
                  <a:lnTo>
                    <a:pt x="1051" y="1986"/>
                  </a:lnTo>
                  <a:lnTo>
                    <a:pt x="991" y="1993"/>
                  </a:lnTo>
                  <a:lnTo>
                    <a:pt x="936" y="1999"/>
                  </a:lnTo>
                  <a:lnTo>
                    <a:pt x="885" y="2006"/>
                  </a:lnTo>
                  <a:lnTo>
                    <a:pt x="799" y="2018"/>
                  </a:lnTo>
                  <a:lnTo>
                    <a:pt x="731" y="2030"/>
                  </a:lnTo>
                  <a:lnTo>
                    <a:pt x="731" y="2030"/>
                  </a:lnTo>
                  <a:lnTo>
                    <a:pt x="672" y="2040"/>
                  </a:lnTo>
                  <a:lnTo>
                    <a:pt x="672" y="2040"/>
                  </a:lnTo>
                  <a:lnTo>
                    <a:pt x="681" y="1962"/>
                  </a:lnTo>
                  <a:lnTo>
                    <a:pt x="692" y="1888"/>
                  </a:lnTo>
                  <a:lnTo>
                    <a:pt x="702" y="1824"/>
                  </a:lnTo>
                  <a:lnTo>
                    <a:pt x="710" y="1769"/>
                  </a:lnTo>
                  <a:lnTo>
                    <a:pt x="713" y="1758"/>
                  </a:lnTo>
                  <a:lnTo>
                    <a:pt x="701" y="1757"/>
                  </a:lnTo>
                  <a:lnTo>
                    <a:pt x="701" y="1757"/>
                  </a:lnTo>
                  <a:lnTo>
                    <a:pt x="665" y="1751"/>
                  </a:lnTo>
                  <a:lnTo>
                    <a:pt x="630" y="1744"/>
                  </a:lnTo>
                  <a:lnTo>
                    <a:pt x="595" y="1735"/>
                  </a:lnTo>
                  <a:lnTo>
                    <a:pt x="562" y="1723"/>
                  </a:lnTo>
                  <a:lnTo>
                    <a:pt x="528" y="1711"/>
                  </a:lnTo>
                  <a:lnTo>
                    <a:pt x="495" y="1696"/>
                  </a:lnTo>
                  <a:lnTo>
                    <a:pt x="463" y="1680"/>
                  </a:lnTo>
                  <a:lnTo>
                    <a:pt x="430" y="1661"/>
                  </a:lnTo>
                  <a:lnTo>
                    <a:pt x="399" y="1641"/>
                  </a:lnTo>
                  <a:lnTo>
                    <a:pt x="369" y="1620"/>
                  </a:lnTo>
                  <a:lnTo>
                    <a:pt x="341" y="1598"/>
                  </a:lnTo>
                  <a:lnTo>
                    <a:pt x="312" y="1574"/>
                  </a:lnTo>
                  <a:lnTo>
                    <a:pt x="284" y="1548"/>
                  </a:lnTo>
                  <a:lnTo>
                    <a:pt x="258" y="1522"/>
                  </a:lnTo>
                  <a:lnTo>
                    <a:pt x="232" y="1493"/>
                  </a:lnTo>
                  <a:lnTo>
                    <a:pt x="207" y="1464"/>
                  </a:lnTo>
                  <a:lnTo>
                    <a:pt x="184" y="1434"/>
                  </a:lnTo>
                  <a:lnTo>
                    <a:pt x="162" y="1403"/>
                  </a:lnTo>
                  <a:lnTo>
                    <a:pt x="140" y="1371"/>
                  </a:lnTo>
                  <a:lnTo>
                    <a:pt x="121" y="1337"/>
                  </a:lnTo>
                  <a:lnTo>
                    <a:pt x="102" y="1303"/>
                  </a:lnTo>
                  <a:lnTo>
                    <a:pt x="85" y="1268"/>
                  </a:lnTo>
                  <a:lnTo>
                    <a:pt x="70" y="1232"/>
                  </a:lnTo>
                  <a:lnTo>
                    <a:pt x="55" y="1197"/>
                  </a:lnTo>
                  <a:lnTo>
                    <a:pt x="42" y="1160"/>
                  </a:lnTo>
                  <a:lnTo>
                    <a:pt x="32" y="1122"/>
                  </a:lnTo>
                  <a:lnTo>
                    <a:pt x="22" y="1084"/>
                  </a:lnTo>
                  <a:lnTo>
                    <a:pt x="14" y="1046"/>
                  </a:lnTo>
                  <a:lnTo>
                    <a:pt x="8" y="1007"/>
                  </a:lnTo>
                  <a:lnTo>
                    <a:pt x="3" y="967"/>
                  </a:lnTo>
                  <a:lnTo>
                    <a:pt x="0" y="927"/>
                  </a:lnTo>
                  <a:lnTo>
                    <a:pt x="0" y="888"/>
                  </a:lnTo>
                  <a:lnTo>
                    <a:pt x="0" y="888"/>
                  </a:lnTo>
                  <a:lnTo>
                    <a:pt x="1" y="846"/>
                  </a:lnTo>
                  <a:lnTo>
                    <a:pt x="3" y="806"/>
                  </a:lnTo>
                  <a:lnTo>
                    <a:pt x="9" y="767"/>
                  </a:lnTo>
                  <a:lnTo>
                    <a:pt x="16" y="727"/>
                  </a:lnTo>
                  <a:lnTo>
                    <a:pt x="25" y="689"/>
                  </a:lnTo>
                  <a:lnTo>
                    <a:pt x="35" y="651"/>
                  </a:lnTo>
                  <a:lnTo>
                    <a:pt x="48" y="614"/>
                  </a:lnTo>
                  <a:lnTo>
                    <a:pt x="62" y="577"/>
                  </a:lnTo>
                  <a:lnTo>
                    <a:pt x="78" y="542"/>
                  </a:lnTo>
                  <a:lnTo>
                    <a:pt x="95" y="508"/>
                  </a:lnTo>
                  <a:lnTo>
                    <a:pt x="115" y="474"/>
                  </a:lnTo>
                  <a:lnTo>
                    <a:pt x="136" y="442"/>
                  </a:lnTo>
                  <a:lnTo>
                    <a:pt x="159" y="410"/>
                  </a:lnTo>
                  <a:lnTo>
                    <a:pt x="182" y="380"/>
                  </a:lnTo>
                  <a:lnTo>
                    <a:pt x="207" y="351"/>
                  </a:lnTo>
                  <a:lnTo>
                    <a:pt x="233" y="323"/>
                  </a:lnTo>
                  <a:lnTo>
                    <a:pt x="261" y="297"/>
                  </a:lnTo>
                  <a:lnTo>
                    <a:pt x="290" y="272"/>
                  </a:lnTo>
                  <a:lnTo>
                    <a:pt x="320" y="248"/>
                  </a:lnTo>
                  <a:lnTo>
                    <a:pt x="352" y="225"/>
                  </a:lnTo>
                  <a:lnTo>
                    <a:pt x="384" y="205"/>
                  </a:lnTo>
                  <a:lnTo>
                    <a:pt x="418" y="185"/>
                  </a:lnTo>
                  <a:lnTo>
                    <a:pt x="452" y="168"/>
                  </a:lnTo>
                  <a:lnTo>
                    <a:pt x="487" y="152"/>
                  </a:lnTo>
                  <a:lnTo>
                    <a:pt x="524" y="138"/>
                  </a:lnTo>
                  <a:lnTo>
                    <a:pt x="561" y="125"/>
                  </a:lnTo>
                  <a:lnTo>
                    <a:pt x="599" y="114"/>
                  </a:lnTo>
                  <a:lnTo>
                    <a:pt x="637" y="106"/>
                  </a:lnTo>
                  <a:lnTo>
                    <a:pt x="677" y="99"/>
                  </a:lnTo>
                  <a:lnTo>
                    <a:pt x="716" y="93"/>
                  </a:lnTo>
                  <a:lnTo>
                    <a:pt x="756" y="89"/>
                  </a:lnTo>
                  <a:lnTo>
                    <a:pt x="798" y="89"/>
                  </a:lnTo>
                  <a:lnTo>
                    <a:pt x="798" y="89"/>
                  </a:lnTo>
                  <a:lnTo>
                    <a:pt x="840" y="91"/>
                  </a:lnTo>
                  <a:lnTo>
                    <a:pt x="883" y="94"/>
                  </a:lnTo>
                  <a:lnTo>
                    <a:pt x="926" y="100"/>
                  </a:lnTo>
                  <a:lnTo>
                    <a:pt x="967" y="107"/>
                  </a:lnTo>
                  <a:lnTo>
                    <a:pt x="1008" y="117"/>
                  </a:lnTo>
                  <a:lnTo>
                    <a:pt x="1049" y="130"/>
                  </a:lnTo>
                  <a:lnTo>
                    <a:pt x="1089" y="144"/>
                  </a:lnTo>
                  <a:lnTo>
                    <a:pt x="1128" y="161"/>
                  </a:lnTo>
                  <a:lnTo>
                    <a:pt x="1166" y="179"/>
                  </a:lnTo>
                  <a:lnTo>
                    <a:pt x="1203" y="199"/>
                  </a:lnTo>
                  <a:lnTo>
                    <a:pt x="1239" y="222"/>
                  </a:lnTo>
                  <a:lnTo>
                    <a:pt x="1273" y="246"/>
                  </a:lnTo>
                  <a:lnTo>
                    <a:pt x="1307" y="273"/>
                  </a:lnTo>
                  <a:lnTo>
                    <a:pt x="1339" y="300"/>
                  </a:lnTo>
                  <a:lnTo>
                    <a:pt x="1370" y="330"/>
                  </a:lnTo>
                  <a:lnTo>
                    <a:pt x="1399" y="363"/>
                  </a:lnTo>
                  <a:lnTo>
                    <a:pt x="1408" y="373"/>
                  </a:lnTo>
                  <a:lnTo>
                    <a:pt x="1417" y="361"/>
                  </a:lnTo>
                  <a:lnTo>
                    <a:pt x="1417" y="361"/>
                  </a:lnTo>
                  <a:lnTo>
                    <a:pt x="1432" y="341"/>
                  </a:lnTo>
                  <a:lnTo>
                    <a:pt x="1450" y="320"/>
                  </a:lnTo>
                  <a:lnTo>
                    <a:pt x="1467" y="300"/>
                  </a:lnTo>
                  <a:lnTo>
                    <a:pt x="1484" y="281"/>
                  </a:lnTo>
                  <a:lnTo>
                    <a:pt x="1503" y="262"/>
                  </a:lnTo>
                  <a:lnTo>
                    <a:pt x="1521" y="244"/>
                  </a:lnTo>
                  <a:lnTo>
                    <a:pt x="1539" y="227"/>
                  </a:lnTo>
                  <a:lnTo>
                    <a:pt x="1559" y="209"/>
                  </a:lnTo>
                  <a:lnTo>
                    <a:pt x="1580" y="193"/>
                  </a:lnTo>
                  <a:lnTo>
                    <a:pt x="1600" y="177"/>
                  </a:lnTo>
                  <a:lnTo>
                    <a:pt x="1621" y="162"/>
                  </a:lnTo>
                  <a:lnTo>
                    <a:pt x="1642" y="147"/>
                  </a:lnTo>
                  <a:lnTo>
                    <a:pt x="1664" y="133"/>
                  </a:lnTo>
                  <a:lnTo>
                    <a:pt x="1687" y="121"/>
                  </a:lnTo>
                  <a:lnTo>
                    <a:pt x="1709" y="108"/>
                  </a:lnTo>
                  <a:lnTo>
                    <a:pt x="1732" y="95"/>
                  </a:lnTo>
                  <a:lnTo>
                    <a:pt x="1755" y="85"/>
                  </a:lnTo>
                  <a:lnTo>
                    <a:pt x="1778" y="73"/>
                  </a:lnTo>
                  <a:lnTo>
                    <a:pt x="1802" y="64"/>
                  </a:lnTo>
                  <a:lnTo>
                    <a:pt x="1826" y="55"/>
                  </a:lnTo>
                  <a:lnTo>
                    <a:pt x="1850" y="46"/>
                  </a:lnTo>
                  <a:lnTo>
                    <a:pt x="1876" y="38"/>
                  </a:lnTo>
                  <a:lnTo>
                    <a:pt x="1900" y="31"/>
                  </a:lnTo>
                  <a:lnTo>
                    <a:pt x="1925" y="25"/>
                  </a:lnTo>
                  <a:lnTo>
                    <a:pt x="1951" y="19"/>
                  </a:lnTo>
                  <a:lnTo>
                    <a:pt x="1976" y="13"/>
                  </a:lnTo>
                  <a:lnTo>
                    <a:pt x="2001" y="10"/>
                  </a:lnTo>
                  <a:lnTo>
                    <a:pt x="2028" y="7"/>
                  </a:lnTo>
                  <a:lnTo>
                    <a:pt x="2053" y="3"/>
                  </a:lnTo>
                  <a:lnTo>
                    <a:pt x="2079" y="2"/>
                  </a:lnTo>
                  <a:lnTo>
                    <a:pt x="2106" y="1"/>
                  </a:lnTo>
                  <a:lnTo>
                    <a:pt x="2131" y="0"/>
                  </a:lnTo>
                  <a:lnTo>
                    <a:pt x="2131" y="0"/>
                  </a:lnTo>
                  <a:lnTo>
                    <a:pt x="2177" y="1"/>
                  </a:lnTo>
                  <a:lnTo>
                    <a:pt x="2222" y="4"/>
                  </a:lnTo>
                  <a:lnTo>
                    <a:pt x="2267" y="10"/>
                  </a:lnTo>
                  <a:lnTo>
                    <a:pt x="2311" y="18"/>
                  </a:lnTo>
                  <a:lnTo>
                    <a:pt x="2354" y="27"/>
                  </a:lnTo>
                  <a:lnTo>
                    <a:pt x="2395" y="40"/>
                  </a:lnTo>
                  <a:lnTo>
                    <a:pt x="2436" y="54"/>
                  </a:lnTo>
                  <a:lnTo>
                    <a:pt x="2477" y="70"/>
                  </a:lnTo>
                  <a:lnTo>
                    <a:pt x="2516" y="87"/>
                  </a:lnTo>
                  <a:lnTo>
                    <a:pt x="2554" y="107"/>
                  </a:lnTo>
                  <a:lnTo>
                    <a:pt x="2592" y="129"/>
                  </a:lnTo>
                  <a:lnTo>
                    <a:pt x="2628" y="152"/>
                  </a:lnTo>
                  <a:lnTo>
                    <a:pt x="2662" y="176"/>
                  </a:lnTo>
                  <a:lnTo>
                    <a:pt x="2696" y="202"/>
                  </a:lnTo>
                  <a:lnTo>
                    <a:pt x="2728" y="231"/>
                  </a:lnTo>
                  <a:lnTo>
                    <a:pt x="2759" y="260"/>
                  </a:lnTo>
                  <a:lnTo>
                    <a:pt x="2789" y="291"/>
                  </a:lnTo>
                  <a:lnTo>
                    <a:pt x="2817" y="323"/>
                  </a:lnTo>
                  <a:lnTo>
                    <a:pt x="2843" y="357"/>
                  </a:lnTo>
                  <a:lnTo>
                    <a:pt x="2867" y="391"/>
                  </a:lnTo>
                  <a:lnTo>
                    <a:pt x="2890" y="428"/>
                  </a:lnTo>
                  <a:lnTo>
                    <a:pt x="2912" y="465"/>
                  </a:lnTo>
                  <a:lnTo>
                    <a:pt x="2932" y="503"/>
                  </a:lnTo>
                  <a:lnTo>
                    <a:pt x="2950" y="542"/>
                  </a:lnTo>
                  <a:lnTo>
                    <a:pt x="2965" y="583"/>
                  </a:lnTo>
                  <a:lnTo>
                    <a:pt x="2979" y="624"/>
                  </a:lnTo>
                  <a:lnTo>
                    <a:pt x="2992" y="667"/>
                  </a:lnTo>
                  <a:lnTo>
                    <a:pt x="3002" y="709"/>
                  </a:lnTo>
                  <a:lnTo>
                    <a:pt x="3009" y="753"/>
                  </a:lnTo>
                  <a:lnTo>
                    <a:pt x="3015" y="797"/>
                  </a:lnTo>
                  <a:lnTo>
                    <a:pt x="3018" y="842"/>
                  </a:lnTo>
                  <a:lnTo>
                    <a:pt x="3019" y="888"/>
                  </a:lnTo>
                  <a:lnTo>
                    <a:pt x="3019" y="888"/>
                  </a:lnTo>
                  <a:lnTo>
                    <a:pt x="3018" y="927"/>
                  </a:lnTo>
                  <a:lnTo>
                    <a:pt x="3016" y="965"/>
                  </a:lnTo>
                  <a:lnTo>
                    <a:pt x="3012" y="1003"/>
                  </a:lnTo>
                  <a:lnTo>
                    <a:pt x="3005" y="1041"/>
                  </a:lnTo>
                  <a:lnTo>
                    <a:pt x="2998" y="1079"/>
                  </a:lnTo>
                  <a:lnTo>
                    <a:pt x="2989" y="1116"/>
                  </a:lnTo>
                  <a:lnTo>
                    <a:pt x="2979" y="1152"/>
                  </a:lnTo>
                  <a:lnTo>
                    <a:pt x="2967" y="1188"/>
                  </a:lnTo>
                  <a:lnTo>
                    <a:pt x="2954" y="1222"/>
                  </a:lnTo>
                  <a:lnTo>
                    <a:pt x="2939" y="1257"/>
                  </a:lnTo>
                  <a:lnTo>
                    <a:pt x="2922" y="1290"/>
                  </a:lnTo>
                  <a:lnTo>
                    <a:pt x="2904" y="1323"/>
                  </a:lnTo>
                  <a:lnTo>
                    <a:pt x="2886" y="1356"/>
                  </a:lnTo>
                  <a:lnTo>
                    <a:pt x="2865" y="1387"/>
                  </a:lnTo>
                  <a:lnTo>
                    <a:pt x="2844" y="1417"/>
                  </a:lnTo>
                  <a:lnTo>
                    <a:pt x="2821" y="1447"/>
                  </a:lnTo>
                  <a:lnTo>
                    <a:pt x="2797" y="1474"/>
                  </a:lnTo>
                  <a:lnTo>
                    <a:pt x="2772" y="1502"/>
                  </a:lnTo>
                  <a:lnTo>
                    <a:pt x="2745" y="1529"/>
                  </a:lnTo>
                  <a:lnTo>
                    <a:pt x="2719" y="1554"/>
                  </a:lnTo>
                  <a:lnTo>
                    <a:pt x="2690" y="1578"/>
                  </a:lnTo>
                  <a:lnTo>
                    <a:pt x="2660" y="1601"/>
                  </a:lnTo>
                  <a:lnTo>
                    <a:pt x="2630" y="1623"/>
                  </a:lnTo>
                  <a:lnTo>
                    <a:pt x="2599" y="1643"/>
                  </a:lnTo>
                  <a:lnTo>
                    <a:pt x="2567" y="1662"/>
                  </a:lnTo>
                  <a:lnTo>
                    <a:pt x="2533" y="1681"/>
                  </a:lnTo>
                  <a:lnTo>
                    <a:pt x="2499" y="1697"/>
                  </a:lnTo>
                  <a:lnTo>
                    <a:pt x="2464" y="1712"/>
                  </a:lnTo>
                  <a:lnTo>
                    <a:pt x="2428" y="1726"/>
                  </a:lnTo>
                  <a:lnTo>
                    <a:pt x="2392" y="1737"/>
                  </a:lnTo>
                  <a:lnTo>
                    <a:pt x="2355" y="1748"/>
                  </a:lnTo>
                  <a:lnTo>
                    <a:pt x="2317" y="1757"/>
                  </a:lnTo>
                  <a:lnTo>
                    <a:pt x="2317" y="17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7" name="Freeform 11">
              <a:extLst>
                <a:ext uri="{FF2B5EF4-FFF2-40B4-BE49-F238E27FC236}">
                  <a16:creationId xmlns:a16="http://schemas.microsoft.com/office/drawing/2014/main" id="{A63A4B08-8B64-436F-800E-C1B7C356B209}"/>
                </a:ext>
              </a:extLst>
            </p:cNvPr>
            <p:cNvSpPr>
              <a:spLocks/>
            </p:cNvSpPr>
            <p:nvPr userDrawn="1"/>
          </p:nvSpPr>
          <p:spPr bwMode="auto">
            <a:xfrm>
              <a:off x="2676528" y="1066801"/>
              <a:ext cx="142875" cy="1109663"/>
            </a:xfrm>
            <a:custGeom>
              <a:avLst/>
              <a:gdLst>
                <a:gd name="T0" fmla="*/ 146 w 179"/>
                <a:gd name="T1" fmla="*/ 876 h 1398"/>
                <a:gd name="T2" fmla="*/ 145 w 179"/>
                <a:gd name="T3" fmla="*/ 897 h 1398"/>
                <a:gd name="T4" fmla="*/ 142 w 179"/>
                <a:gd name="T5" fmla="*/ 1206 h 1398"/>
                <a:gd name="T6" fmla="*/ 145 w 179"/>
                <a:gd name="T7" fmla="*/ 1284 h 1398"/>
                <a:gd name="T8" fmla="*/ 149 w 179"/>
                <a:gd name="T9" fmla="*/ 1398 h 1398"/>
                <a:gd name="T10" fmla="*/ 51 w 179"/>
                <a:gd name="T11" fmla="*/ 1391 h 1398"/>
                <a:gd name="T12" fmla="*/ 56 w 179"/>
                <a:gd name="T13" fmla="*/ 1251 h 1398"/>
                <a:gd name="T14" fmla="*/ 58 w 179"/>
                <a:gd name="T15" fmla="*/ 1190 h 1398"/>
                <a:gd name="T16" fmla="*/ 56 w 179"/>
                <a:gd name="T17" fmla="*/ 951 h 1398"/>
                <a:gd name="T18" fmla="*/ 55 w 179"/>
                <a:gd name="T19" fmla="*/ 903 h 1398"/>
                <a:gd name="T20" fmla="*/ 56 w 179"/>
                <a:gd name="T21" fmla="*/ 903 h 1398"/>
                <a:gd name="T22" fmla="*/ 55 w 179"/>
                <a:gd name="T23" fmla="*/ 887 h 1398"/>
                <a:gd name="T24" fmla="*/ 53 w 179"/>
                <a:gd name="T25" fmla="*/ 880 h 1398"/>
                <a:gd name="T26" fmla="*/ 40 w 179"/>
                <a:gd name="T27" fmla="*/ 863 h 1398"/>
                <a:gd name="T28" fmla="*/ 16 w 179"/>
                <a:gd name="T29" fmla="*/ 840 h 1398"/>
                <a:gd name="T30" fmla="*/ 4 w 179"/>
                <a:gd name="T31" fmla="*/ 827 h 1398"/>
                <a:gd name="T32" fmla="*/ 3 w 179"/>
                <a:gd name="T33" fmla="*/ 823 h 1398"/>
                <a:gd name="T34" fmla="*/ 1 w 179"/>
                <a:gd name="T35" fmla="*/ 801 h 1398"/>
                <a:gd name="T36" fmla="*/ 0 w 179"/>
                <a:gd name="T37" fmla="*/ 738 h 1398"/>
                <a:gd name="T38" fmla="*/ 4 w 179"/>
                <a:gd name="T39" fmla="*/ 442 h 1398"/>
                <a:gd name="T40" fmla="*/ 9 w 179"/>
                <a:gd name="T41" fmla="*/ 342 h 1398"/>
                <a:gd name="T42" fmla="*/ 18 w 179"/>
                <a:gd name="T43" fmla="*/ 260 h 1398"/>
                <a:gd name="T44" fmla="*/ 32 w 179"/>
                <a:gd name="T45" fmla="*/ 192 h 1398"/>
                <a:gd name="T46" fmla="*/ 47 w 179"/>
                <a:gd name="T47" fmla="*/ 132 h 1398"/>
                <a:gd name="T48" fmla="*/ 55 w 179"/>
                <a:gd name="T49" fmla="*/ 105 h 1398"/>
                <a:gd name="T50" fmla="*/ 72 w 179"/>
                <a:gd name="T51" fmla="*/ 60 h 1398"/>
                <a:gd name="T52" fmla="*/ 88 w 179"/>
                <a:gd name="T53" fmla="*/ 28 h 1398"/>
                <a:gd name="T54" fmla="*/ 102 w 179"/>
                <a:gd name="T55" fmla="*/ 9 h 1398"/>
                <a:gd name="T56" fmla="*/ 109 w 179"/>
                <a:gd name="T57" fmla="*/ 4 h 1398"/>
                <a:gd name="T58" fmla="*/ 119 w 179"/>
                <a:gd name="T59" fmla="*/ 2 h 1398"/>
                <a:gd name="T60" fmla="*/ 129 w 179"/>
                <a:gd name="T61" fmla="*/ 2 h 1398"/>
                <a:gd name="T62" fmla="*/ 137 w 179"/>
                <a:gd name="T63" fmla="*/ 5 h 1398"/>
                <a:gd name="T64" fmla="*/ 150 w 179"/>
                <a:gd name="T65" fmla="*/ 18 h 1398"/>
                <a:gd name="T66" fmla="*/ 157 w 179"/>
                <a:gd name="T67" fmla="*/ 35 h 1398"/>
                <a:gd name="T68" fmla="*/ 159 w 179"/>
                <a:gd name="T69" fmla="*/ 44 h 1398"/>
                <a:gd name="T70" fmla="*/ 173 w 179"/>
                <a:gd name="T71" fmla="*/ 430 h 1398"/>
                <a:gd name="T72" fmla="*/ 179 w 179"/>
                <a:gd name="T73" fmla="*/ 649 h 1398"/>
                <a:gd name="T74" fmla="*/ 177 w 179"/>
                <a:gd name="T75" fmla="*/ 733 h 1398"/>
                <a:gd name="T76" fmla="*/ 171 w 179"/>
                <a:gd name="T77" fmla="*/ 795 h 1398"/>
                <a:gd name="T78" fmla="*/ 164 w 179"/>
                <a:gd name="T79" fmla="*/ 824 h 1398"/>
                <a:gd name="T80" fmla="*/ 162 w 179"/>
                <a:gd name="T81" fmla="*/ 830 h 1398"/>
                <a:gd name="T82" fmla="*/ 150 w 179"/>
                <a:gd name="T83" fmla="*/ 855 h 1398"/>
                <a:gd name="T84" fmla="*/ 146 w 179"/>
                <a:gd name="T85" fmla="*/ 876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1398">
                  <a:moveTo>
                    <a:pt x="146" y="876"/>
                  </a:moveTo>
                  <a:lnTo>
                    <a:pt x="146" y="876"/>
                  </a:lnTo>
                  <a:lnTo>
                    <a:pt x="145" y="891"/>
                  </a:lnTo>
                  <a:lnTo>
                    <a:pt x="145" y="897"/>
                  </a:lnTo>
                  <a:lnTo>
                    <a:pt x="145" y="897"/>
                  </a:lnTo>
                  <a:lnTo>
                    <a:pt x="142" y="1206"/>
                  </a:lnTo>
                  <a:lnTo>
                    <a:pt x="142" y="1206"/>
                  </a:lnTo>
                  <a:lnTo>
                    <a:pt x="145" y="1284"/>
                  </a:lnTo>
                  <a:lnTo>
                    <a:pt x="149" y="1398"/>
                  </a:lnTo>
                  <a:lnTo>
                    <a:pt x="149" y="1398"/>
                  </a:lnTo>
                  <a:lnTo>
                    <a:pt x="103" y="1395"/>
                  </a:lnTo>
                  <a:lnTo>
                    <a:pt x="51" y="1391"/>
                  </a:lnTo>
                  <a:lnTo>
                    <a:pt x="51" y="1391"/>
                  </a:lnTo>
                  <a:lnTo>
                    <a:pt x="56" y="1251"/>
                  </a:lnTo>
                  <a:lnTo>
                    <a:pt x="58" y="1190"/>
                  </a:lnTo>
                  <a:lnTo>
                    <a:pt x="58" y="1190"/>
                  </a:lnTo>
                  <a:lnTo>
                    <a:pt x="57" y="1043"/>
                  </a:lnTo>
                  <a:lnTo>
                    <a:pt x="56" y="951"/>
                  </a:lnTo>
                  <a:lnTo>
                    <a:pt x="55" y="903"/>
                  </a:lnTo>
                  <a:lnTo>
                    <a:pt x="55" y="903"/>
                  </a:lnTo>
                  <a:lnTo>
                    <a:pt x="56" y="903"/>
                  </a:lnTo>
                  <a:lnTo>
                    <a:pt x="56" y="903"/>
                  </a:lnTo>
                  <a:lnTo>
                    <a:pt x="55" y="887"/>
                  </a:lnTo>
                  <a:lnTo>
                    <a:pt x="55" y="887"/>
                  </a:lnTo>
                  <a:lnTo>
                    <a:pt x="54" y="883"/>
                  </a:lnTo>
                  <a:lnTo>
                    <a:pt x="53" y="880"/>
                  </a:lnTo>
                  <a:lnTo>
                    <a:pt x="47" y="872"/>
                  </a:lnTo>
                  <a:lnTo>
                    <a:pt x="40" y="863"/>
                  </a:lnTo>
                  <a:lnTo>
                    <a:pt x="32" y="855"/>
                  </a:lnTo>
                  <a:lnTo>
                    <a:pt x="16" y="840"/>
                  </a:lnTo>
                  <a:lnTo>
                    <a:pt x="9" y="834"/>
                  </a:lnTo>
                  <a:lnTo>
                    <a:pt x="4" y="827"/>
                  </a:lnTo>
                  <a:lnTo>
                    <a:pt x="4" y="827"/>
                  </a:lnTo>
                  <a:lnTo>
                    <a:pt x="3" y="823"/>
                  </a:lnTo>
                  <a:lnTo>
                    <a:pt x="2" y="819"/>
                  </a:lnTo>
                  <a:lnTo>
                    <a:pt x="1" y="801"/>
                  </a:lnTo>
                  <a:lnTo>
                    <a:pt x="0" y="776"/>
                  </a:lnTo>
                  <a:lnTo>
                    <a:pt x="0" y="738"/>
                  </a:lnTo>
                  <a:lnTo>
                    <a:pt x="4" y="442"/>
                  </a:lnTo>
                  <a:lnTo>
                    <a:pt x="4" y="442"/>
                  </a:lnTo>
                  <a:lnTo>
                    <a:pt x="5" y="389"/>
                  </a:lnTo>
                  <a:lnTo>
                    <a:pt x="9" y="342"/>
                  </a:lnTo>
                  <a:lnTo>
                    <a:pt x="13" y="299"/>
                  </a:lnTo>
                  <a:lnTo>
                    <a:pt x="18" y="260"/>
                  </a:lnTo>
                  <a:lnTo>
                    <a:pt x="25" y="224"/>
                  </a:lnTo>
                  <a:lnTo>
                    <a:pt x="32" y="192"/>
                  </a:lnTo>
                  <a:lnTo>
                    <a:pt x="39" y="161"/>
                  </a:lnTo>
                  <a:lnTo>
                    <a:pt x="47" y="132"/>
                  </a:lnTo>
                  <a:lnTo>
                    <a:pt x="47" y="132"/>
                  </a:lnTo>
                  <a:lnTo>
                    <a:pt x="55" y="105"/>
                  </a:lnTo>
                  <a:lnTo>
                    <a:pt x="63" y="82"/>
                  </a:lnTo>
                  <a:lnTo>
                    <a:pt x="72" y="60"/>
                  </a:lnTo>
                  <a:lnTo>
                    <a:pt x="80" y="43"/>
                  </a:lnTo>
                  <a:lnTo>
                    <a:pt x="88" y="28"/>
                  </a:lnTo>
                  <a:lnTo>
                    <a:pt x="95" y="17"/>
                  </a:lnTo>
                  <a:lnTo>
                    <a:pt x="102" y="9"/>
                  </a:lnTo>
                  <a:lnTo>
                    <a:pt x="109" y="4"/>
                  </a:lnTo>
                  <a:lnTo>
                    <a:pt x="109" y="4"/>
                  </a:lnTo>
                  <a:lnTo>
                    <a:pt x="114" y="3"/>
                  </a:lnTo>
                  <a:lnTo>
                    <a:pt x="119" y="2"/>
                  </a:lnTo>
                  <a:lnTo>
                    <a:pt x="124" y="0"/>
                  </a:lnTo>
                  <a:lnTo>
                    <a:pt x="129" y="2"/>
                  </a:lnTo>
                  <a:lnTo>
                    <a:pt x="133" y="3"/>
                  </a:lnTo>
                  <a:lnTo>
                    <a:pt x="137" y="5"/>
                  </a:lnTo>
                  <a:lnTo>
                    <a:pt x="145" y="10"/>
                  </a:lnTo>
                  <a:lnTo>
                    <a:pt x="150" y="18"/>
                  </a:lnTo>
                  <a:lnTo>
                    <a:pt x="155" y="26"/>
                  </a:lnTo>
                  <a:lnTo>
                    <a:pt x="157" y="35"/>
                  </a:lnTo>
                  <a:lnTo>
                    <a:pt x="159" y="44"/>
                  </a:lnTo>
                  <a:lnTo>
                    <a:pt x="159" y="44"/>
                  </a:lnTo>
                  <a:lnTo>
                    <a:pt x="169" y="305"/>
                  </a:lnTo>
                  <a:lnTo>
                    <a:pt x="173" y="430"/>
                  </a:lnTo>
                  <a:lnTo>
                    <a:pt x="177" y="547"/>
                  </a:lnTo>
                  <a:lnTo>
                    <a:pt x="179" y="649"/>
                  </a:lnTo>
                  <a:lnTo>
                    <a:pt x="178" y="694"/>
                  </a:lnTo>
                  <a:lnTo>
                    <a:pt x="177" y="733"/>
                  </a:lnTo>
                  <a:lnTo>
                    <a:pt x="175" y="768"/>
                  </a:lnTo>
                  <a:lnTo>
                    <a:pt x="171" y="795"/>
                  </a:lnTo>
                  <a:lnTo>
                    <a:pt x="167" y="816"/>
                  </a:lnTo>
                  <a:lnTo>
                    <a:pt x="164" y="824"/>
                  </a:lnTo>
                  <a:lnTo>
                    <a:pt x="162" y="830"/>
                  </a:lnTo>
                  <a:lnTo>
                    <a:pt x="162" y="830"/>
                  </a:lnTo>
                  <a:lnTo>
                    <a:pt x="155" y="843"/>
                  </a:lnTo>
                  <a:lnTo>
                    <a:pt x="150" y="855"/>
                  </a:lnTo>
                  <a:lnTo>
                    <a:pt x="147" y="866"/>
                  </a:lnTo>
                  <a:lnTo>
                    <a:pt x="146" y="876"/>
                  </a:lnTo>
                  <a:lnTo>
                    <a:pt x="146" y="876"/>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8" name="Freeform 12">
              <a:extLst>
                <a:ext uri="{FF2B5EF4-FFF2-40B4-BE49-F238E27FC236}">
                  <a16:creationId xmlns:a16="http://schemas.microsoft.com/office/drawing/2014/main" id="{A1F099ED-E1F1-46F0-995B-77CDBD13FD6D}"/>
                </a:ext>
              </a:extLst>
            </p:cNvPr>
            <p:cNvSpPr>
              <a:spLocks/>
            </p:cNvSpPr>
            <p:nvPr userDrawn="1"/>
          </p:nvSpPr>
          <p:spPr bwMode="auto">
            <a:xfrm>
              <a:off x="2390778" y="1122363"/>
              <a:ext cx="171450" cy="1042988"/>
            </a:xfrm>
            <a:custGeom>
              <a:avLst/>
              <a:gdLst>
                <a:gd name="T0" fmla="*/ 217 w 217"/>
                <a:gd name="T1" fmla="*/ 480 h 1314"/>
                <a:gd name="T2" fmla="*/ 211 w 217"/>
                <a:gd name="T3" fmla="*/ 524 h 1314"/>
                <a:gd name="T4" fmla="*/ 196 w 217"/>
                <a:gd name="T5" fmla="*/ 552 h 1314"/>
                <a:gd name="T6" fmla="*/ 168 w 217"/>
                <a:gd name="T7" fmla="*/ 583 h 1314"/>
                <a:gd name="T8" fmla="*/ 140 w 217"/>
                <a:gd name="T9" fmla="*/ 620 h 1314"/>
                <a:gd name="T10" fmla="*/ 127 w 217"/>
                <a:gd name="T11" fmla="*/ 658 h 1314"/>
                <a:gd name="T12" fmla="*/ 126 w 217"/>
                <a:gd name="T13" fmla="*/ 693 h 1314"/>
                <a:gd name="T14" fmla="*/ 135 w 217"/>
                <a:gd name="T15" fmla="*/ 1011 h 1314"/>
                <a:gd name="T16" fmla="*/ 137 w 217"/>
                <a:gd name="T17" fmla="*/ 1102 h 1314"/>
                <a:gd name="T18" fmla="*/ 92 w 217"/>
                <a:gd name="T19" fmla="*/ 1314 h 1314"/>
                <a:gd name="T20" fmla="*/ 59 w 217"/>
                <a:gd name="T21" fmla="*/ 1314 h 1314"/>
                <a:gd name="T22" fmla="*/ 72 w 217"/>
                <a:gd name="T23" fmla="*/ 1104 h 1314"/>
                <a:gd name="T24" fmla="*/ 82 w 217"/>
                <a:gd name="T25" fmla="*/ 877 h 1314"/>
                <a:gd name="T26" fmla="*/ 90 w 217"/>
                <a:gd name="T27" fmla="*/ 666 h 1314"/>
                <a:gd name="T28" fmla="*/ 88 w 217"/>
                <a:gd name="T29" fmla="*/ 648 h 1314"/>
                <a:gd name="T30" fmla="*/ 67 w 217"/>
                <a:gd name="T31" fmla="*/ 606 h 1314"/>
                <a:gd name="T32" fmla="*/ 28 w 217"/>
                <a:gd name="T33" fmla="*/ 560 h 1314"/>
                <a:gd name="T34" fmla="*/ 13 w 217"/>
                <a:gd name="T35" fmla="*/ 541 h 1314"/>
                <a:gd name="T36" fmla="*/ 3 w 217"/>
                <a:gd name="T37" fmla="*/ 510 h 1314"/>
                <a:gd name="T38" fmla="*/ 0 w 217"/>
                <a:gd name="T39" fmla="*/ 457 h 1314"/>
                <a:gd name="T40" fmla="*/ 6 w 217"/>
                <a:gd name="T41" fmla="*/ 364 h 1314"/>
                <a:gd name="T42" fmla="*/ 24 w 217"/>
                <a:gd name="T43" fmla="*/ 76 h 1314"/>
                <a:gd name="T44" fmla="*/ 29 w 217"/>
                <a:gd name="T45" fmla="*/ 4 h 1314"/>
                <a:gd name="T46" fmla="*/ 36 w 217"/>
                <a:gd name="T47" fmla="*/ 0 h 1314"/>
                <a:gd name="T48" fmla="*/ 44 w 217"/>
                <a:gd name="T49" fmla="*/ 8 h 1314"/>
                <a:gd name="T50" fmla="*/ 46 w 217"/>
                <a:gd name="T51" fmla="*/ 277 h 1314"/>
                <a:gd name="T52" fmla="*/ 47 w 217"/>
                <a:gd name="T53" fmla="*/ 388 h 1314"/>
                <a:gd name="T54" fmla="*/ 58 w 217"/>
                <a:gd name="T55" fmla="*/ 398 h 1314"/>
                <a:gd name="T56" fmla="*/ 67 w 217"/>
                <a:gd name="T57" fmla="*/ 397 h 1314"/>
                <a:gd name="T58" fmla="*/ 73 w 217"/>
                <a:gd name="T59" fmla="*/ 198 h 1314"/>
                <a:gd name="T60" fmla="*/ 79 w 217"/>
                <a:gd name="T61" fmla="*/ 8 h 1314"/>
                <a:gd name="T62" fmla="*/ 87 w 217"/>
                <a:gd name="T63" fmla="*/ 0 h 1314"/>
                <a:gd name="T64" fmla="*/ 95 w 217"/>
                <a:gd name="T65" fmla="*/ 11 h 1314"/>
                <a:gd name="T66" fmla="*/ 96 w 217"/>
                <a:gd name="T67" fmla="*/ 220 h 1314"/>
                <a:gd name="T68" fmla="*/ 98 w 217"/>
                <a:gd name="T69" fmla="*/ 408 h 1314"/>
                <a:gd name="T70" fmla="*/ 103 w 217"/>
                <a:gd name="T71" fmla="*/ 411 h 1314"/>
                <a:gd name="T72" fmla="*/ 115 w 217"/>
                <a:gd name="T73" fmla="*/ 411 h 1314"/>
                <a:gd name="T74" fmla="*/ 120 w 217"/>
                <a:gd name="T75" fmla="*/ 408 h 1314"/>
                <a:gd name="T76" fmla="*/ 125 w 217"/>
                <a:gd name="T77" fmla="*/ 218 h 1314"/>
                <a:gd name="T78" fmla="*/ 128 w 217"/>
                <a:gd name="T79" fmla="*/ 11 h 1314"/>
                <a:gd name="T80" fmla="*/ 136 w 217"/>
                <a:gd name="T81" fmla="*/ 1 h 1314"/>
                <a:gd name="T82" fmla="*/ 144 w 217"/>
                <a:gd name="T83" fmla="*/ 8 h 1314"/>
                <a:gd name="T84" fmla="*/ 148 w 217"/>
                <a:gd name="T85" fmla="*/ 199 h 1314"/>
                <a:gd name="T86" fmla="*/ 151 w 217"/>
                <a:gd name="T87" fmla="*/ 397 h 1314"/>
                <a:gd name="T88" fmla="*/ 162 w 217"/>
                <a:gd name="T89" fmla="*/ 398 h 1314"/>
                <a:gd name="T90" fmla="*/ 172 w 217"/>
                <a:gd name="T91" fmla="*/ 388 h 1314"/>
                <a:gd name="T92" fmla="*/ 179 w 217"/>
                <a:gd name="T93" fmla="*/ 14 h 1314"/>
                <a:gd name="T94" fmla="*/ 181 w 217"/>
                <a:gd name="T95" fmla="*/ 4 h 1314"/>
                <a:gd name="T96" fmla="*/ 190 w 217"/>
                <a:gd name="T97" fmla="*/ 1 h 1314"/>
                <a:gd name="T98" fmla="*/ 195 w 217"/>
                <a:gd name="T99" fmla="*/ 9 h 1314"/>
                <a:gd name="T100" fmla="*/ 205 w 217"/>
                <a:gd name="T101" fmla="*/ 218 h 1314"/>
                <a:gd name="T102" fmla="*/ 216 w 217"/>
                <a:gd name="T103" fmla="*/ 421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7" h="1314">
                  <a:moveTo>
                    <a:pt x="217" y="458"/>
                  </a:moveTo>
                  <a:lnTo>
                    <a:pt x="217" y="458"/>
                  </a:lnTo>
                  <a:lnTo>
                    <a:pt x="217" y="480"/>
                  </a:lnTo>
                  <a:lnTo>
                    <a:pt x="216" y="498"/>
                  </a:lnTo>
                  <a:lnTo>
                    <a:pt x="214" y="512"/>
                  </a:lnTo>
                  <a:lnTo>
                    <a:pt x="211" y="524"/>
                  </a:lnTo>
                  <a:lnTo>
                    <a:pt x="208" y="533"/>
                  </a:lnTo>
                  <a:lnTo>
                    <a:pt x="203" y="542"/>
                  </a:lnTo>
                  <a:lnTo>
                    <a:pt x="196" y="552"/>
                  </a:lnTo>
                  <a:lnTo>
                    <a:pt x="188" y="561"/>
                  </a:lnTo>
                  <a:lnTo>
                    <a:pt x="188" y="561"/>
                  </a:lnTo>
                  <a:lnTo>
                    <a:pt x="168" y="583"/>
                  </a:lnTo>
                  <a:lnTo>
                    <a:pt x="158" y="594"/>
                  </a:lnTo>
                  <a:lnTo>
                    <a:pt x="149" y="607"/>
                  </a:lnTo>
                  <a:lnTo>
                    <a:pt x="140" y="620"/>
                  </a:lnTo>
                  <a:lnTo>
                    <a:pt x="133" y="633"/>
                  </a:lnTo>
                  <a:lnTo>
                    <a:pt x="128" y="650"/>
                  </a:lnTo>
                  <a:lnTo>
                    <a:pt x="127" y="658"/>
                  </a:lnTo>
                  <a:lnTo>
                    <a:pt x="126" y="666"/>
                  </a:lnTo>
                  <a:lnTo>
                    <a:pt x="126" y="666"/>
                  </a:lnTo>
                  <a:lnTo>
                    <a:pt x="126" y="693"/>
                  </a:lnTo>
                  <a:lnTo>
                    <a:pt x="126" y="742"/>
                  </a:lnTo>
                  <a:lnTo>
                    <a:pt x="130" y="874"/>
                  </a:lnTo>
                  <a:lnTo>
                    <a:pt x="135" y="1011"/>
                  </a:lnTo>
                  <a:lnTo>
                    <a:pt x="137" y="1066"/>
                  </a:lnTo>
                  <a:lnTo>
                    <a:pt x="137" y="1102"/>
                  </a:lnTo>
                  <a:lnTo>
                    <a:pt x="137" y="1102"/>
                  </a:lnTo>
                  <a:lnTo>
                    <a:pt x="147" y="1314"/>
                  </a:lnTo>
                  <a:lnTo>
                    <a:pt x="147" y="1314"/>
                  </a:lnTo>
                  <a:lnTo>
                    <a:pt x="92" y="1314"/>
                  </a:lnTo>
                  <a:lnTo>
                    <a:pt x="92" y="1314"/>
                  </a:lnTo>
                  <a:lnTo>
                    <a:pt x="59" y="1314"/>
                  </a:lnTo>
                  <a:lnTo>
                    <a:pt x="59" y="1314"/>
                  </a:lnTo>
                  <a:lnTo>
                    <a:pt x="67" y="1195"/>
                  </a:lnTo>
                  <a:lnTo>
                    <a:pt x="72" y="1104"/>
                  </a:lnTo>
                  <a:lnTo>
                    <a:pt x="72" y="1104"/>
                  </a:lnTo>
                  <a:lnTo>
                    <a:pt x="73" y="1068"/>
                  </a:lnTo>
                  <a:lnTo>
                    <a:pt x="75" y="1014"/>
                  </a:lnTo>
                  <a:lnTo>
                    <a:pt x="82" y="877"/>
                  </a:lnTo>
                  <a:lnTo>
                    <a:pt x="88" y="743"/>
                  </a:lnTo>
                  <a:lnTo>
                    <a:pt x="90" y="695"/>
                  </a:lnTo>
                  <a:lnTo>
                    <a:pt x="90" y="666"/>
                  </a:lnTo>
                  <a:lnTo>
                    <a:pt x="90" y="666"/>
                  </a:lnTo>
                  <a:lnTo>
                    <a:pt x="89" y="657"/>
                  </a:lnTo>
                  <a:lnTo>
                    <a:pt x="88" y="648"/>
                  </a:lnTo>
                  <a:lnTo>
                    <a:pt x="82" y="633"/>
                  </a:lnTo>
                  <a:lnTo>
                    <a:pt x="75" y="618"/>
                  </a:lnTo>
                  <a:lnTo>
                    <a:pt x="67" y="606"/>
                  </a:lnTo>
                  <a:lnTo>
                    <a:pt x="58" y="593"/>
                  </a:lnTo>
                  <a:lnTo>
                    <a:pt x="47" y="582"/>
                  </a:lnTo>
                  <a:lnTo>
                    <a:pt x="28" y="560"/>
                  </a:lnTo>
                  <a:lnTo>
                    <a:pt x="28" y="560"/>
                  </a:lnTo>
                  <a:lnTo>
                    <a:pt x="20" y="549"/>
                  </a:lnTo>
                  <a:lnTo>
                    <a:pt x="13" y="541"/>
                  </a:lnTo>
                  <a:lnTo>
                    <a:pt x="8" y="532"/>
                  </a:lnTo>
                  <a:lnTo>
                    <a:pt x="5" y="522"/>
                  </a:lnTo>
                  <a:lnTo>
                    <a:pt x="3" y="510"/>
                  </a:lnTo>
                  <a:lnTo>
                    <a:pt x="1" y="496"/>
                  </a:lnTo>
                  <a:lnTo>
                    <a:pt x="0" y="479"/>
                  </a:lnTo>
                  <a:lnTo>
                    <a:pt x="0" y="457"/>
                  </a:lnTo>
                  <a:lnTo>
                    <a:pt x="0" y="457"/>
                  </a:lnTo>
                  <a:lnTo>
                    <a:pt x="3" y="420"/>
                  </a:lnTo>
                  <a:lnTo>
                    <a:pt x="6" y="364"/>
                  </a:lnTo>
                  <a:lnTo>
                    <a:pt x="16" y="219"/>
                  </a:lnTo>
                  <a:lnTo>
                    <a:pt x="16" y="219"/>
                  </a:lnTo>
                  <a:lnTo>
                    <a:pt x="24" y="76"/>
                  </a:lnTo>
                  <a:lnTo>
                    <a:pt x="28" y="8"/>
                  </a:lnTo>
                  <a:lnTo>
                    <a:pt x="28" y="8"/>
                  </a:lnTo>
                  <a:lnTo>
                    <a:pt x="29" y="4"/>
                  </a:lnTo>
                  <a:lnTo>
                    <a:pt x="31" y="2"/>
                  </a:lnTo>
                  <a:lnTo>
                    <a:pt x="34" y="0"/>
                  </a:lnTo>
                  <a:lnTo>
                    <a:pt x="36" y="0"/>
                  </a:lnTo>
                  <a:lnTo>
                    <a:pt x="39" y="1"/>
                  </a:lnTo>
                  <a:lnTo>
                    <a:pt x="42" y="3"/>
                  </a:lnTo>
                  <a:lnTo>
                    <a:pt x="44" y="8"/>
                  </a:lnTo>
                  <a:lnTo>
                    <a:pt x="45" y="14"/>
                  </a:lnTo>
                  <a:lnTo>
                    <a:pt x="45" y="14"/>
                  </a:lnTo>
                  <a:lnTo>
                    <a:pt x="46" y="277"/>
                  </a:lnTo>
                  <a:lnTo>
                    <a:pt x="46" y="383"/>
                  </a:lnTo>
                  <a:lnTo>
                    <a:pt x="46" y="383"/>
                  </a:lnTo>
                  <a:lnTo>
                    <a:pt x="47" y="388"/>
                  </a:lnTo>
                  <a:lnTo>
                    <a:pt x="50" y="393"/>
                  </a:lnTo>
                  <a:lnTo>
                    <a:pt x="53" y="396"/>
                  </a:lnTo>
                  <a:lnTo>
                    <a:pt x="58" y="398"/>
                  </a:lnTo>
                  <a:lnTo>
                    <a:pt x="61" y="400"/>
                  </a:lnTo>
                  <a:lnTo>
                    <a:pt x="65" y="400"/>
                  </a:lnTo>
                  <a:lnTo>
                    <a:pt x="67" y="397"/>
                  </a:lnTo>
                  <a:lnTo>
                    <a:pt x="68" y="393"/>
                  </a:lnTo>
                  <a:lnTo>
                    <a:pt x="68" y="393"/>
                  </a:lnTo>
                  <a:lnTo>
                    <a:pt x="73" y="198"/>
                  </a:lnTo>
                  <a:lnTo>
                    <a:pt x="77" y="14"/>
                  </a:lnTo>
                  <a:lnTo>
                    <a:pt x="77" y="14"/>
                  </a:lnTo>
                  <a:lnTo>
                    <a:pt x="79" y="8"/>
                  </a:lnTo>
                  <a:lnTo>
                    <a:pt x="81" y="3"/>
                  </a:lnTo>
                  <a:lnTo>
                    <a:pt x="84" y="1"/>
                  </a:lnTo>
                  <a:lnTo>
                    <a:pt x="87" y="0"/>
                  </a:lnTo>
                  <a:lnTo>
                    <a:pt x="90" y="2"/>
                  </a:lnTo>
                  <a:lnTo>
                    <a:pt x="94" y="4"/>
                  </a:lnTo>
                  <a:lnTo>
                    <a:pt x="95" y="11"/>
                  </a:lnTo>
                  <a:lnTo>
                    <a:pt x="96" y="19"/>
                  </a:lnTo>
                  <a:lnTo>
                    <a:pt x="96" y="19"/>
                  </a:lnTo>
                  <a:lnTo>
                    <a:pt x="96" y="220"/>
                  </a:lnTo>
                  <a:lnTo>
                    <a:pt x="96" y="348"/>
                  </a:lnTo>
                  <a:lnTo>
                    <a:pt x="97" y="389"/>
                  </a:lnTo>
                  <a:lnTo>
                    <a:pt x="98" y="408"/>
                  </a:lnTo>
                  <a:lnTo>
                    <a:pt x="98" y="408"/>
                  </a:lnTo>
                  <a:lnTo>
                    <a:pt x="100" y="410"/>
                  </a:lnTo>
                  <a:lnTo>
                    <a:pt x="103" y="411"/>
                  </a:lnTo>
                  <a:lnTo>
                    <a:pt x="106" y="412"/>
                  </a:lnTo>
                  <a:lnTo>
                    <a:pt x="110" y="412"/>
                  </a:lnTo>
                  <a:lnTo>
                    <a:pt x="115" y="411"/>
                  </a:lnTo>
                  <a:lnTo>
                    <a:pt x="118" y="410"/>
                  </a:lnTo>
                  <a:lnTo>
                    <a:pt x="120" y="408"/>
                  </a:lnTo>
                  <a:lnTo>
                    <a:pt x="120" y="408"/>
                  </a:lnTo>
                  <a:lnTo>
                    <a:pt x="121" y="389"/>
                  </a:lnTo>
                  <a:lnTo>
                    <a:pt x="122" y="347"/>
                  </a:lnTo>
                  <a:lnTo>
                    <a:pt x="125" y="218"/>
                  </a:lnTo>
                  <a:lnTo>
                    <a:pt x="127" y="19"/>
                  </a:lnTo>
                  <a:lnTo>
                    <a:pt x="127" y="19"/>
                  </a:lnTo>
                  <a:lnTo>
                    <a:pt x="128" y="11"/>
                  </a:lnTo>
                  <a:lnTo>
                    <a:pt x="130" y="6"/>
                  </a:lnTo>
                  <a:lnTo>
                    <a:pt x="133" y="2"/>
                  </a:lnTo>
                  <a:lnTo>
                    <a:pt x="136" y="1"/>
                  </a:lnTo>
                  <a:lnTo>
                    <a:pt x="140" y="2"/>
                  </a:lnTo>
                  <a:lnTo>
                    <a:pt x="142" y="4"/>
                  </a:lnTo>
                  <a:lnTo>
                    <a:pt x="144" y="8"/>
                  </a:lnTo>
                  <a:lnTo>
                    <a:pt x="145" y="14"/>
                  </a:lnTo>
                  <a:lnTo>
                    <a:pt x="145" y="14"/>
                  </a:lnTo>
                  <a:lnTo>
                    <a:pt x="148" y="199"/>
                  </a:lnTo>
                  <a:lnTo>
                    <a:pt x="150" y="394"/>
                  </a:lnTo>
                  <a:lnTo>
                    <a:pt x="150" y="394"/>
                  </a:lnTo>
                  <a:lnTo>
                    <a:pt x="151" y="397"/>
                  </a:lnTo>
                  <a:lnTo>
                    <a:pt x="153" y="400"/>
                  </a:lnTo>
                  <a:lnTo>
                    <a:pt x="157" y="400"/>
                  </a:lnTo>
                  <a:lnTo>
                    <a:pt x="162" y="398"/>
                  </a:lnTo>
                  <a:lnTo>
                    <a:pt x="165" y="396"/>
                  </a:lnTo>
                  <a:lnTo>
                    <a:pt x="168" y="393"/>
                  </a:lnTo>
                  <a:lnTo>
                    <a:pt x="172" y="388"/>
                  </a:lnTo>
                  <a:lnTo>
                    <a:pt x="173" y="383"/>
                  </a:lnTo>
                  <a:lnTo>
                    <a:pt x="173" y="383"/>
                  </a:lnTo>
                  <a:lnTo>
                    <a:pt x="179" y="14"/>
                  </a:lnTo>
                  <a:lnTo>
                    <a:pt x="179" y="14"/>
                  </a:lnTo>
                  <a:lnTo>
                    <a:pt x="179" y="8"/>
                  </a:lnTo>
                  <a:lnTo>
                    <a:pt x="181" y="4"/>
                  </a:lnTo>
                  <a:lnTo>
                    <a:pt x="183" y="2"/>
                  </a:lnTo>
                  <a:lnTo>
                    <a:pt x="187" y="1"/>
                  </a:lnTo>
                  <a:lnTo>
                    <a:pt x="190" y="1"/>
                  </a:lnTo>
                  <a:lnTo>
                    <a:pt x="193" y="3"/>
                  </a:lnTo>
                  <a:lnTo>
                    <a:pt x="194" y="6"/>
                  </a:lnTo>
                  <a:lnTo>
                    <a:pt x="195" y="9"/>
                  </a:lnTo>
                  <a:lnTo>
                    <a:pt x="195" y="9"/>
                  </a:lnTo>
                  <a:lnTo>
                    <a:pt x="197" y="75"/>
                  </a:lnTo>
                  <a:lnTo>
                    <a:pt x="205" y="218"/>
                  </a:lnTo>
                  <a:lnTo>
                    <a:pt x="205" y="218"/>
                  </a:lnTo>
                  <a:lnTo>
                    <a:pt x="213" y="365"/>
                  </a:lnTo>
                  <a:lnTo>
                    <a:pt x="216" y="421"/>
                  </a:lnTo>
                  <a:lnTo>
                    <a:pt x="217" y="458"/>
                  </a:lnTo>
                  <a:lnTo>
                    <a:pt x="217" y="458"/>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9" name="Freeform 13">
              <a:extLst>
                <a:ext uri="{FF2B5EF4-FFF2-40B4-BE49-F238E27FC236}">
                  <a16:creationId xmlns:a16="http://schemas.microsoft.com/office/drawing/2014/main" id="{08CBC7C0-1F4C-4F78-8B8D-25F4BF066D7D}"/>
                </a:ext>
              </a:extLst>
            </p:cNvPr>
            <p:cNvSpPr>
              <a:spLocks/>
            </p:cNvSpPr>
            <p:nvPr userDrawn="1"/>
          </p:nvSpPr>
          <p:spPr bwMode="auto">
            <a:xfrm>
              <a:off x="2025653" y="1139826"/>
              <a:ext cx="306388" cy="1036638"/>
            </a:xfrm>
            <a:custGeom>
              <a:avLst/>
              <a:gdLst>
                <a:gd name="T0" fmla="*/ 241 w 387"/>
                <a:gd name="T1" fmla="*/ 561 h 1305"/>
                <a:gd name="T2" fmla="*/ 229 w 387"/>
                <a:gd name="T3" fmla="*/ 568 h 1305"/>
                <a:gd name="T4" fmla="*/ 217 w 387"/>
                <a:gd name="T5" fmla="*/ 589 h 1305"/>
                <a:gd name="T6" fmla="*/ 216 w 387"/>
                <a:gd name="T7" fmla="*/ 600 h 1305"/>
                <a:gd name="T8" fmla="*/ 216 w 387"/>
                <a:gd name="T9" fmla="*/ 606 h 1305"/>
                <a:gd name="T10" fmla="*/ 217 w 387"/>
                <a:gd name="T11" fmla="*/ 703 h 1305"/>
                <a:gd name="T12" fmla="*/ 231 w 387"/>
                <a:gd name="T13" fmla="*/ 1073 h 1305"/>
                <a:gd name="T14" fmla="*/ 241 w 387"/>
                <a:gd name="T15" fmla="*/ 1299 h 1305"/>
                <a:gd name="T16" fmla="*/ 145 w 387"/>
                <a:gd name="T17" fmla="*/ 1305 h 1305"/>
                <a:gd name="T18" fmla="*/ 160 w 387"/>
                <a:gd name="T19" fmla="*/ 928 h 1305"/>
                <a:gd name="T20" fmla="*/ 171 w 387"/>
                <a:gd name="T21" fmla="*/ 601 h 1305"/>
                <a:gd name="T22" fmla="*/ 171 w 387"/>
                <a:gd name="T23" fmla="*/ 600 h 1305"/>
                <a:gd name="T24" fmla="*/ 168 w 387"/>
                <a:gd name="T25" fmla="*/ 582 h 1305"/>
                <a:gd name="T26" fmla="*/ 154 w 387"/>
                <a:gd name="T27" fmla="*/ 564 h 1305"/>
                <a:gd name="T28" fmla="*/ 139 w 387"/>
                <a:gd name="T29" fmla="*/ 560 h 1305"/>
                <a:gd name="T30" fmla="*/ 124 w 387"/>
                <a:gd name="T31" fmla="*/ 557 h 1305"/>
                <a:gd name="T32" fmla="*/ 80 w 387"/>
                <a:gd name="T33" fmla="*/ 532 h 1305"/>
                <a:gd name="T34" fmla="*/ 41 w 387"/>
                <a:gd name="T35" fmla="*/ 483 h 1305"/>
                <a:gd name="T36" fmla="*/ 12 w 387"/>
                <a:gd name="T37" fmla="*/ 413 h 1305"/>
                <a:gd name="T38" fmla="*/ 0 w 387"/>
                <a:gd name="T39" fmla="*/ 325 h 1305"/>
                <a:gd name="T40" fmla="*/ 4 w 387"/>
                <a:gd name="T41" fmla="*/ 257 h 1305"/>
                <a:gd name="T42" fmla="*/ 11 w 387"/>
                <a:gd name="T43" fmla="*/ 220 h 1305"/>
                <a:gd name="T44" fmla="*/ 27 w 387"/>
                <a:gd name="T45" fmla="*/ 160 h 1305"/>
                <a:gd name="T46" fmla="*/ 48 w 387"/>
                <a:gd name="T47" fmla="*/ 113 h 1305"/>
                <a:gd name="T48" fmla="*/ 69 w 387"/>
                <a:gd name="T49" fmla="*/ 75 h 1305"/>
                <a:gd name="T50" fmla="*/ 107 w 387"/>
                <a:gd name="T51" fmla="*/ 33 h 1305"/>
                <a:gd name="T52" fmla="*/ 149 w 387"/>
                <a:gd name="T53" fmla="*/ 8 h 1305"/>
                <a:gd name="T54" fmla="*/ 180 w 387"/>
                <a:gd name="T55" fmla="*/ 0 h 1305"/>
                <a:gd name="T56" fmla="*/ 193 w 387"/>
                <a:gd name="T57" fmla="*/ 0 h 1305"/>
                <a:gd name="T58" fmla="*/ 214 w 387"/>
                <a:gd name="T59" fmla="*/ 1 h 1305"/>
                <a:gd name="T60" fmla="*/ 251 w 387"/>
                <a:gd name="T61" fmla="*/ 14 h 1305"/>
                <a:gd name="T62" fmla="*/ 294 w 387"/>
                <a:gd name="T63" fmla="*/ 47 h 1305"/>
                <a:gd name="T64" fmla="*/ 324 w 387"/>
                <a:gd name="T65" fmla="*/ 86 h 1305"/>
                <a:gd name="T66" fmla="*/ 346 w 387"/>
                <a:gd name="T67" fmla="*/ 127 h 1305"/>
                <a:gd name="T68" fmla="*/ 365 w 387"/>
                <a:gd name="T69" fmla="*/ 178 h 1305"/>
                <a:gd name="T70" fmla="*/ 375 w 387"/>
                <a:gd name="T71" fmla="*/ 220 h 1305"/>
                <a:gd name="T72" fmla="*/ 384 w 387"/>
                <a:gd name="T73" fmla="*/ 274 h 1305"/>
                <a:gd name="T74" fmla="*/ 385 w 387"/>
                <a:gd name="T75" fmla="*/ 356 h 1305"/>
                <a:gd name="T76" fmla="*/ 367 w 387"/>
                <a:gd name="T77" fmla="*/ 439 h 1305"/>
                <a:gd name="T78" fmla="*/ 334 w 387"/>
                <a:gd name="T79" fmla="*/ 502 h 1305"/>
                <a:gd name="T80" fmla="*/ 291 w 387"/>
                <a:gd name="T81" fmla="*/ 544 h 1305"/>
                <a:gd name="T82" fmla="*/ 255 w 387"/>
                <a:gd name="T83" fmla="*/ 56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1305">
                  <a:moveTo>
                    <a:pt x="248" y="560"/>
                  </a:moveTo>
                  <a:lnTo>
                    <a:pt x="248" y="560"/>
                  </a:lnTo>
                  <a:lnTo>
                    <a:pt x="241" y="561"/>
                  </a:lnTo>
                  <a:lnTo>
                    <a:pt x="237" y="563"/>
                  </a:lnTo>
                  <a:lnTo>
                    <a:pt x="232" y="566"/>
                  </a:lnTo>
                  <a:lnTo>
                    <a:pt x="229" y="568"/>
                  </a:lnTo>
                  <a:lnTo>
                    <a:pt x="223" y="575"/>
                  </a:lnTo>
                  <a:lnTo>
                    <a:pt x="220" y="582"/>
                  </a:lnTo>
                  <a:lnTo>
                    <a:pt x="217" y="589"/>
                  </a:lnTo>
                  <a:lnTo>
                    <a:pt x="216" y="594"/>
                  </a:lnTo>
                  <a:lnTo>
                    <a:pt x="216" y="600"/>
                  </a:lnTo>
                  <a:lnTo>
                    <a:pt x="216" y="600"/>
                  </a:lnTo>
                  <a:lnTo>
                    <a:pt x="216" y="602"/>
                  </a:lnTo>
                  <a:lnTo>
                    <a:pt x="216" y="602"/>
                  </a:lnTo>
                  <a:lnTo>
                    <a:pt x="216" y="606"/>
                  </a:lnTo>
                  <a:lnTo>
                    <a:pt x="216" y="606"/>
                  </a:lnTo>
                  <a:lnTo>
                    <a:pt x="216" y="643"/>
                  </a:lnTo>
                  <a:lnTo>
                    <a:pt x="217" y="703"/>
                  </a:lnTo>
                  <a:lnTo>
                    <a:pt x="224" y="857"/>
                  </a:lnTo>
                  <a:lnTo>
                    <a:pt x="230" y="1013"/>
                  </a:lnTo>
                  <a:lnTo>
                    <a:pt x="231" y="1073"/>
                  </a:lnTo>
                  <a:lnTo>
                    <a:pt x="232" y="1112"/>
                  </a:lnTo>
                  <a:lnTo>
                    <a:pt x="232" y="1112"/>
                  </a:lnTo>
                  <a:lnTo>
                    <a:pt x="241" y="1299"/>
                  </a:lnTo>
                  <a:lnTo>
                    <a:pt x="241" y="1299"/>
                  </a:lnTo>
                  <a:lnTo>
                    <a:pt x="145" y="1305"/>
                  </a:lnTo>
                  <a:lnTo>
                    <a:pt x="145" y="1305"/>
                  </a:lnTo>
                  <a:lnTo>
                    <a:pt x="153" y="1164"/>
                  </a:lnTo>
                  <a:lnTo>
                    <a:pt x="155" y="1076"/>
                  </a:lnTo>
                  <a:lnTo>
                    <a:pt x="160" y="928"/>
                  </a:lnTo>
                  <a:lnTo>
                    <a:pt x="170" y="605"/>
                  </a:lnTo>
                  <a:lnTo>
                    <a:pt x="170" y="605"/>
                  </a:lnTo>
                  <a:lnTo>
                    <a:pt x="171" y="601"/>
                  </a:lnTo>
                  <a:lnTo>
                    <a:pt x="171" y="601"/>
                  </a:lnTo>
                  <a:lnTo>
                    <a:pt x="171" y="600"/>
                  </a:lnTo>
                  <a:lnTo>
                    <a:pt x="171" y="600"/>
                  </a:lnTo>
                  <a:lnTo>
                    <a:pt x="170" y="594"/>
                  </a:lnTo>
                  <a:lnTo>
                    <a:pt x="169" y="589"/>
                  </a:lnTo>
                  <a:lnTo>
                    <a:pt x="168" y="582"/>
                  </a:lnTo>
                  <a:lnTo>
                    <a:pt x="163" y="574"/>
                  </a:lnTo>
                  <a:lnTo>
                    <a:pt x="157" y="568"/>
                  </a:lnTo>
                  <a:lnTo>
                    <a:pt x="154" y="564"/>
                  </a:lnTo>
                  <a:lnTo>
                    <a:pt x="149" y="562"/>
                  </a:lnTo>
                  <a:lnTo>
                    <a:pt x="145" y="561"/>
                  </a:lnTo>
                  <a:lnTo>
                    <a:pt x="139" y="560"/>
                  </a:lnTo>
                  <a:lnTo>
                    <a:pt x="139" y="560"/>
                  </a:lnTo>
                  <a:lnTo>
                    <a:pt x="132" y="559"/>
                  </a:lnTo>
                  <a:lnTo>
                    <a:pt x="124" y="557"/>
                  </a:lnTo>
                  <a:lnTo>
                    <a:pt x="110" y="552"/>
                  </a:lnTo>
                  <a:lnTo>
                    <a:pt x="95" y="544"/>
                  </a:lnTo>
                  <a:lnTo>
                    <a:pt x="80" y="532"/>
                  </a:lnTo>
                  <a:lnTo>
                    <a:pt x="66" y="518"/>
                  </a:lnTo>
                  <a:lnTo>
                    <a:pt x="54" y="502"/>
                  </a:lnTo>
                  <a:lnTo>
                    <a:pt x="41" y="483"/>
                  </a:lnTo>
                  <a:lnTo>
                    <a:pt x="30" y="462"/>
                  </a:lnTo>
                  <a:lnTo>
                    <a:pt x="20" y="439"/>
                  </a:lnTo>
                  <a:lnTo>
                    <a:pt x="12" y="413"/>
                  </a:lnTo>
                  <a:lnTo>
                    <a:pt x="5" y="386"/>
                  </a:lnTo>
                  <a:lnTo>
                    <a:pt x="2" y="356"/>
                  </a:lnTo>
                  <a:lnTo>
                    <a:pt x="0" y="325"/>
                  </a:lnTo>
                  <a:lnTo>
                    <a:pt x="1" y="291"/>
                  </a:lnTo>
                  <a:lnTo>
                    <a:pt x="2" y="274"/>
                  </a:lnTo>
                  <a:lnTo>
                    <a:pt x="4" y="257"/>
                  </a:lnTo>
                  <a:lnTo>
                    <a:pt x="8" y="238"/>
                  </a:lnTo>
                  <a:lnTo>
                    <a:pt x="11" y="220"/>
                  </a:lnTo>
                  <a:lnTo>
                    <a:pt x="11" y="220"/>
                  </a:lnTo>
                  <a:lnTo>
                    <a:pt x="16" y="199"/>
                  </a:lnTo>
                  <a:lnTo>
                    <a:pt x="22" y="178"/>
                  </a:lnTo>
                  <a:lnTo>
                    <a:pt x="27" y="160"/>
                  </a:lnTo>
                  <a:lnTo>
                    <a:pt x="34" y="143"/>
                  </a:lnTo>
                  <a:lnTo>
                    <a:pt x="41" y="127"/>
                  </a:lnTo>
                  <a:lnTo>
                    <a:pt x="48" y="113"/>
                  </a:lnTo>
                  <a:lnTo>
                    <a:pt x="55" y="99"/>
                  </a:lnTo>
                  <a:lnTo>
                    <a:pt x="62" y="86"/>
                  </a:lnTo>
                  <a:lnTo>
                    <a:pt x="69" y="75"/>
                  </a:lnTo>
                  <a:lnTo>
                    <a:pt x="77" y="64"/>
                  </a:lnTo>
                  <a:lnTo>
                    <a:pt x="92" y="47"/>
                  </a:lnTo>
                  <a:lnTo>
                    <a:pt x="107" y="33"/>
                  </a:lnTo>
                  <a:lnTo>
                    <a:pt x="122" y="22"/>
                  </a:lnTo>
                  <a:lnTo>
                    <a:pt x="137" y="14"/>
                  </a:lnTo>
                  <a:lnTo>
                    <a:pt x="149" y="8"/>
                  </a:lnTo>
                  <a:lnTo>
                    <a:pt x="162" y="3"/>
                  </a:lnTo>
                  <a:lnTo>
                    <a:pt x="172" y="1"/>
                  </a:lnTo>
                  <a:lnTo>
                    <a:pt x="180" y="0"/>
                  </a:lnTo>
                  <a:lnTo>
                    <a:pt x="187" y="0"/>
                  </a:lnTo>
                  <a:lnTo>
                    <a:pt x="193" y="0"/>
                  </a:lnTo>
                  <a:lnTo>
                    <a:pt x="193" y="0"/>
                  </a:lnTo>
                  <a:lnTo>
                    <a:pt x="199" y="0"/>
                  </a:lnTo>
                  <a:lnTo>
                    <a:pt x="206" y="0"/>
                  </a:lnTo>
                  <a:lnTo>
                    <a:pt x="214" y="1"/>
                  </a:lnTo>
                  <a:lnTo>
                    <a:pt x="225" y="3"/>
                  </a:lnTo>
                  <a:lnTo>
                    <a:pt x="237" y="8"/>
                  </a:lnTo>
                  <a:lnTo>
                    <a:pt x="251" y="14"/>
                  </a:lnTo>
                  <a:lnTo>
                    <a:pt x="265" y="22"/>
                  </a:lnTo>
                  <a:lnTo>
                    <a:pt x="279" y="33"/>
                  </a:lnTo>
                  <a:lnTo>
                    <a:pt x="294" y="47"/>
                  </a:lnTo>
                  <a:lnTo>
                    <a:pt x="309" y="64"/>
                  </a:lnTo>
                  <a:lnTo>
                    <a:pt x="317" y="75"/>
                  </a:lnTo>
                  <a:lnTo>
                    <a:pt x="324" y="86"/>
                  </a:lnTo>
                  <a:lnTo>
                    <a:pt x="332" y="99"/>
                  </a:lnTo>
                  <a:lnTo>
                    <a:pt x="339" y="113"/>
                  </a:lnTo>
                  <a:lnTo>
                    <a:pt x="346" y="127"/>
                  </a:lnTo>
                  <a:lnTo>
                    <a:pt x="352" y="143"/>
                  </a:lnTo>
                  <a:lnTo>
                    <a:pt x="359" y="160"/>
                  </a:lnTo>
                  <a:lnTo>
                    <a:pt x="365" y="178"/>
                  </a:lnTo>
                  <a:lnTo>
                    <a:pt x="370" y="199"/>
                  </a:lnTo>
                  <a:lnTo>
                    <a:pt x="375" y="220"/>
                  </a:lnTo>
                  <a:lnTo>
                    <a:pt x="375" y="220"/>
                  </a:lnTo>
                  <a:lnTo>
                    <a:pt x="380" y="238"/>
                  </a:lnTo>
                  <a:lnTo>
                    <a:pt x="382" y="257"/>
                  </a:lnTo>
                  <a:lnTo>
                    <a:pt x="384" y="274"/>
                  </a:lnTo>
                  <a:lnTo>
                    <a:pt x="387" y="291"/>
                  </a:lnTo>
                  <a:lnTo>
                    <a:pt x="387" y="325"/>
                  </a:lnTo>
                  <a:lnTo>
                    <a:pt x="385" y="356"/>
                  </a:lnTo>
                  <a:lnTo>
                    <a:pt x="381" y="386"/>
                  </a:lnTo>
                  <a:lnTo>
                    <a:pt x="375" y="413"/>
                  </a:lnTo>
                  <a:lnTo>
                    <a:pt x="367" y="439"/>
                  </a:lnTo>
                  <a:lnTo>
                    <a:pt x="357" y="462"/>
                  </a:lnTo>
                  <a:lnTo>
                    <a:pt x="345" y="484"/>
                  </a:lnTo>
                  <a:lnTo>
                    <a:pt x="334" y="502"/>
                  </a:lnTo>
                  <a:lnTo>
                    <a:pt x="320" y="518"/>
                  </a:lnTo>
                  <a:lnTo>
                    <a:pt x="306" y="532"/>
                  </a:lnTo>
                  <a:lnTo>
                    <a:pt x="291" y="544"/>
                  </a:lnTo>
                  <a:lnTo>
                    <a:pt x="277" y="552"/>
                  </a:lnTo>
                  <a:lnTo>
                    <a:pt x="262" y="557"/>
                  </a:lnTo>
                  <a:lnTo>
                    <a:pt x="255" y="560"/>
                  </a:lnTo>
                  <a:lnTo>
                    <a:pt x="248" y="560"/>
                  </a:lnTo>
                  <a:lnTo>
                    <a:pt x="248" y="56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0" name="Freeform 14">
              <a:extLst>
                <a:ext uri="{FF2B5EF4-FFF2-40B4-BE49-F238E27FC236}">
                  <a16:creationId xmlns:a16="http://schemas.microsoft.com/office/drawing/2014/main" id="{14139FD2-C8A3-4A77-A2F2-B673BD502FDE}"/>
                </a:ext>
              </a:extLst>
            </p:cNvPr>
            <p:cNvSpPr>
              <a:spLocks/>
            </p:cNvSpPr>
            <p:nvPr userDrawn="1"/>
          </p:nvSpPr>
          <p:spPr bwMode="auto">
            <a:xfrm>
              <a:off x="3062291" y="1403351"/>
              <a:ext cx="184150" cy="479425"/>
            </a:xfrm>
            <a:custGeom>
              <a:avLst/>
              <a:gdLst>
                <a:gd name="T0" fmla="*/ 0 w 231"/>
                <a:gd name="T1" fmla="*/ 605 h 605"/>
                <a:gd name="T2" fmla="*/ 49 w 231"/>
                <a:gd name="T3" fmla="*/ 562 h 605"/>
                <a:gd name="T4" fmla="*/ 78 w 231"/>
                <a:gd name="T5" fmla="*/ 532 h 605"/>
                <a:gd name="T6" fmla="*/ 106 w 231"/>
                <a:gd name="T7" fmla="*/ 498 h 605"/>
                <a:gd name="T8" fmla="*/ 118 w 231"/>
                <a:gd name="T9" fmla="*/ 481 h 605"/>
                <a:gd name="T10" fmla="*/ 141 w 231"/>
                <a:gd name="T11" fmla="*/ 445 h 605"/>
                <a:gd name="T12" fmla="*/ 162 w 231"/>
                <a:gd name="T13" fmla="*/ 408 h 605"/>
                <a:gd name="T14" fmla="*/ 170 w 231"/>
                <a:gd name="T15" fmla="*/ 389 h 605"/>
                <a:gd name="T16" fmla="*/ 186 w 231"/>
                <a:gd name="T17" fmla="*/ 350 h 605"/>
                <a:gd name="T18" fmla="*/ 192 w 231"/>
                <a:gd name="T19" fmla="*/ 330 h 605"/>
                <a:gd name="T20" fmla="*/ 202 w 231"/>
                <a:gd name="T21" fmla="*/ 289 h 605"/>
                <a:gd name="T22" fmla="*/ 209 w 231"/>
                <a:gd name="T23" fmla="*/ 247 h 605"/>
                <a:gd name="T24" fmla="*/ 210 w 231"/>
                <a:gd name="T25" fmla="*/ 226 h 605"/>
                <a:gd name="T26" fmla="*/ 210 w 231"/>
                <a:gd name="T27" fmla="*/ 184 h 605"/>
                <a:gd name="T28" fmla="*/ 209 w 231"/>
                <a:gd name="T29" fmla="*/ 163 h 605"/>
                <a:gd name="T30" fmla="*/ 202 w 231"/>
                <a:gd name="T31" fmla="*/ 120 h 605"/>
                <a:gd name="T32" fmla="*/ 192 w 231"/>
                <a:gd name="T33" fmla="*/ 79 h 605"/>
                <a:gd name="T34" fmla="*/ 177 w 231"/>
                <a:gd name="T35" fmla="*/ 40 h 605"/>
                <a:gd name="T36" fmla="*/ 157 w 231"/>
                <a:gd name="T37" fmla="*/ 0 h 605"/>
                <a:gd name="T38" fmla="*/ 170 w 231"/>
                <a:gd name="T39" fmla="*/ 18 h 605"/>
                <a:gd name="T40" fmla="*/ 193 w 231"/>
                <a:gd name="T41" fmla="*/ 56 h 605"/>
                <a:gd name="T42" fmla="*/ 210 w 231"/>
                <a:gd name="T43" fmla="*/ 96 h 605"/>
                <a:gd name="T44" fmla="*/ 223 w 231"/>
                <a:gd name="T45" fmla="*/ 139 h 605"/>
                <a:gd name="T46" fmla="*/ 227 w 231"/>
                <a:gd name="T47" fmla="*/ 161 h 605"/>
                <a:gd name="T48" fmla="*/ 231 w 231"/>
                <a:gd name="T49" fmla="*/ 204 h 605"/>
                <a:gd name="T50" fmla="*/ 230 w 231"/>
                <a:gd name="T51" fmla="*/ 248 h 605"/>
                <a:gd name="T52" fmla="*/ 228 w 231"/>
                <a:gd name="T53" fmla="*/ 271 h 605"/>
                <a:gd name="T54" fmla="*/ 220 w 231"/>
                <a:gd name="T55" fmla="*/ 315 h 605"/>
                <a:gd name="T56" fmla="*/ 214 w 231"/>
                <a:gd name="T57" fmla="*/ 336 h 605"/>
                <a:gd name="T58" fmla="*/ 200 w 231"/>
                <a:gd name="T59" fmla="*/ 378 h 605"/>
                <a:gd name="T60" fmla="*/ 181 w 231"/>
                <a:gd name="T61" fmla="*/ 418 h 605"/>
                <a:gd name="T62" fmla="*/ 170 w 231"/>
                <a:gd name="T63" fmla="*/ 437 h 605"/>
                <a:gd name="T64" fmla="*/ 146 w 231"/>
                <a:gd name="T65" fmla="*/ 474 h 605"/>
                <a:gd name="T66" fmla="*/ 132 w 231"/>
                <a:gd name="T67" fmla="*/ 491 h 605"/>
                <a:gd name="T68" fmla="*/ 103 w 231"/>
                <a:gd name="T69" fmla="*/ 525 h 605"/>
                <a:gd name="T70" fmla="*/ 71 w 231"/>
                <a:gd name="T71" fmla="*/ 555 h 605"/>
                <a:gd name="T72" fmla="*/ 37 w 231"/>
                <a:gd name="T73" fmla="*/ 582 h 605"/>
                <a:gd name="T74" fmla="*/ 0 w 231"/>
                <a:gd name="T75" fmla="*/ 605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1" h="605">
                  <a:moveTo>
                    <a:pt x="0" y="605"/>
                  </a:moveTo>
                  <a:lnTo>
                    <a:pt x="0" y="605"/>
                  </a:lnTo>
                  <a:lnTo>
                    <a:pt x="33" y="577"/>
                  </a:lnTo>
                  <a:lnTo>
                    <a:pt x="49" y="562"/>
                  </a:lnTo>
                  <a:lnTo>
                    <a:pt x="64" y="547"/>
                  </a:lnTo>
                  <a:lnTo>
                    <a:pt x="78" y="532"/>
                  </a:lnTo>
                  <a:lnTo>
                    <a:pt x="92" y="514"/>
                  </a:lnTo>
                  <a:lnTo>
                    <a:pt x="106" y="498"/>
                  </a:lnTo>
                  <a:lnTo>
                    <a:pt x="118" y="481"/>
                  </a:lnTo>
                  <a:lnTo>
                    <a:pt x="118" y="481"/>
                  </a:lnTo>
                  <a:lnTo>
                    <a:pt x="130" y="464"/>
                  </a:lnTo>
                  <a:lnTo>
                    <a:pt x="141" y="445"/>
                  </a:lnTo>
                  <a:lnTo>
                    <a:pt x="152" y="427"/>
                  </a:lnTo>
                  <a:lnTo>
                    <a:pt x="162" y="408"/>
                  </a:lnTo>
                  <a:lnTo>
                    <a:pt x="162" y="408"/>
                  </a:lnTo>
                  <a:lnTo>
                    <a:pt x="170" y="389"/>
                  </a:lnTo>
                  <a:lnTo>
                    <a:pt x="178" y="369"/>
                  </a:lnTo>
                  <a:lnTo>
                    <a:pt x="186" y="350"/>
                  </a:lnTo>
                  <a:lnTo>
                    <a:pt x="192" y="330"/>
                  </a:lnTo>
                  <a:lnTo>
                    <a:pt x="192" y="330"/>
                  </a:lnTo>
                  <a:lnTo>
                    <a:pt x="198" y="309"/>
                  </a:lnTo>
                  <a:lnTo>
                    <a:pt x="202" y="289"/>
                  </a:lnTo>
                  <a:lnTo>
                    <a:pt x="206" y="268"/>
                  </a:lnTo>
                  <a:lnTo>
                    <a:pt x="209" y="247"/>
                  </a:lnTo>
                  <a:lnTo>
                    <a:pt x="209" y="247"/>
                  </a:lnTo>
                  <a:lnTo>
                    <a:pt x="210" y="226"/>
                  </a:lnTo>
                  <a:lnTo>
                    <a:pt x="212" y="204"/>
                  </a:lnTo>
                  <a:lnTo>
                    <a:pt x="210" y="184"/>
                  </a:lnTo>
                  <a:lnTo>
                    <a:pt x="209" y="163"/>
                  </a:lnTo>
                  <a:lnTo>
                    <a:pt x="209" y="163"/>
                  </a:lnTo>
                  <a:lnTo>
                    <a:pt x="207" y="141"/>
                  </a:lnTo>
                  <a:lnTo>
                    <a:pt x="202" y="120"/>
                  </a:lnTo>
                  <a:lnTo>
                    <a:pt x="198" y="100"/>
                  </a:lnTo>
                  <a:lnTo>
                    <a:pt x="192" y="79"/>
                  </a:lnTo>
                  <a:lnTo>
                    <a:pt x="185" y="59"/>
                  </a:lnTo>
                  <a:lnTo>
                    <a:pt x="177" y="40"/>
                  </a:lnTo>
                  <a:lnTo>
                    <a:pt x="168" y="20"/>
                  </a:lnTo>
                  <a:lnTo>
                    <a:pt x="157" y="0"/>
                  </a:lnTo>
                  <a:lnTo>
                    <a:pt x="157" y="0"/>
                  </a:lnTo>
                  <a:lnTo>
                    <a:pt x="170" y="18"/>
                  </a:lnTo>
                  <a:lnTo>
                    <a:pt x="183" y="36"/>
                  </a:lnTo>
                  <a:lnTo>
                    <a:pt x="193" y="56"/>
                  </a:lnTo>
                  <a:lnTo>
                    <a:pt x="202" y="75"/>
                  </a:lnTo>
                  <a:lnTo>
                    <a:pt x="210" y="96"/>
                  </a:lnTo>
                  <a:lnTo>
                    <a:pt x="217" y="117"/>
                  </a:lnTo>
                  <a:lnTo>
                    <a:pt x="223" y="139"/>
                  </a:lnTo>
                  <a:lnTo>
                    <a:pt x="227" y="161"/>
                  </a:lnTo>
                  <a:lnTo>
                    <a:pt x="227" y="161"/>
                  </a:lnTo>
                  <a:lnTo>
                    <a:pt x="230" y="183"/>
                  </a:lnTo>
                  <a:lnTo>
                    <a:pt x="231" y="204"/>
                  </a:lnTo>
                  <a:lnTo>
                    <a:pt x="231" y="226"/>
                  </a:lnTo>
                  <a:lnTo>
                    <a:pt x="230" y="248"/>
                  </a:lnTo>
                  <a:lnTo>
                    <a:pt x="230" y="248"/>
                  </a:lnTo>
                  <a:lnTo>
                    <a:pt x="228" y="271"/>
                  </a:lnTo>
                  <a:lnTo>
                    <a:pt x="224" y="293"/>
                  </a:lnTo>
                  <a:lnTo>
                    <a:pt x="220" y="315"/>
                  </a:lnTo>
                  <a:lnTo>
                    <a:pt x="214" y="336"/>
                  </a:lnTo>
                  <a:lnTo>
                    <a:pt x="214" y="336"/>
                  </a:lnTo>
                  <a:lnTo>
                    <a:pt x="207" y="358"/>
                  </a:lnTo>
                  <a:lnTo>
                    <a:pt x="200" y="378"/>
                  </a:lnTo>
                  <a:lnTo>
                    <a:pt x="191" y="398"/>
                  </a:lnTo>
                  <a:lnTo>
                    <a:pt x="181" y="418"/>
                  </a:lnTo>
                  <a:lnTo>
                    <a:pt x="181" y="418"/>
                  </a:lnTo>
                  <a:lnTo>
                    <a:pt x="170" y="437"/>
                  </a:lnTo>
                  <a:lnTo>
                    <a:pt x="159" y="456"/>
                  </a:lnTo>
                  <a:lnTo>
                    <a:pt x="146" y="474"/>
                  </a:lnTo>
                  <a:lnTo>
                    <a:pt x="132" y="491"/>
                  </a:lnTo>
                  <a:lnTo>
                    <a:pt x="132" y="491"/>
                  </a:lnTo>
                  <a:lnTo>
                    <a:pt x="118" y="509"/>
                  </a:lnTo>
                  <a:lnTo>
                    <a:pt x="103" y="525"/>
                  </a:lnTo>
                  <a:lnTo>
                    <a:pt x="88" y="541"/>
                  </a:lnTo>
                  <a:lnTo>
                    <a:pt x="71" y="555"/>
                  </a:lnTo>
                  <a:lnTo>
                    <a:pt x="55" y="569"/>
                  </a:lnTo>
                  <a:lnTo>
                    <a:pt x="37" y="582"/>
                  </a:lnTo>
                  <a:lnTo>
                    <a:pt x="19" y="594"/>
                  </a:lnTo>
                  <a:lnTo>
                    <a:pt x="0" y="605"/>
                  </a:lnTo>
                  <a:lnTo>
                    <a:pt x="0" y="605"/>
                  </a:lnTo>
                  <a:close/>
                </a:path>
              </a:pathLst>
            </a:custGeom>
            <a:solidFill>
              <a:srgbClr val="434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1" name="Freeform 15">
              <a:extLst>
                <a:ext uri="{FF2B5EF4-FFF2-40B4-BE49-F238E27FC236}">
                  <a16:creationId xmlns:a16="http://schemas.microsoft.com/office/drawing/2014/main" id="{F4024498-6342-4DCE-8306-9DF097C628AA}"/>
                </a:ext>
              </a:extLst>
            </p:cNvPr>
            <p:cNvSpPr>
              <a:spLocks/>
            </p:cNvSpPr>
            <p:nvPr userDrawn="1"/>
          </p:nvSpPr>
          <p:spPr bwMode="auto">
            <a:xfrm>
              <a:off x="1622428" y="1420813"/>
              <a:ext cx="184150" cy="481013"/>
            </a:xfrm>
            <a:custGeom>
              <a:avLst/>
              <a:gdLst>
                <a:gd name="T0" fmla="*/ 230 w 230"/>
                <a:gd name="T1" fmla="*/ 604 h 604"/>
                <a:gd name="T2" fmla="*/ 193 w 230"/>
                <a:gd name="T3" fmla="*/ 580 h 604"/>
                <a:gd name="T4" fmla="*/ 159 w 230"/>
                <a:gd name="T5" fmla="*/ 554 h 604"/>
                <a:gd name="T6" fmla="*/ 128 w 230"/>
                <a:gd name="T7" fmla="*/ 524 h 604"/>
                <a:gd name="T8" fmla="*/ 99 w 230"/>
                <a:gd name="T9" fmla="*/ 490 h 604"/>
                <a:gd name="T10" fmla="*/ 85 w 230"/>
                <a:gd name="T11" fmla="*/ 473 h 604"/>
                <a:gd name="T12" fmla="*/ 61 w 230"/>
                <a:gd name="T13" fmla="*/ 436 h 604"/>
                <a:gd name="T14" fmla="*/ 49 w 230"/>
                <a:gd name="T15" fmla="*/ 417 h 604"/>
                <a:gd name="T16" fmla="*/ 31 w 230"/>
                <a:gd name="T17" fmla="*/ 376 h 604"/>
                <a:gd name="T18" fmla="*/ 16 w 230"/>
                <a:gd name="T19" fmla="*/ 335 h 604"/>
                <a:gd name="T20" fmla="*/ 11 w 230"/>
                <a:gd name="T21" fmla="*/ 313 h 604"/>
                <a:gd name="T22" fmla="*/ 2 w 230"/>
                <a:gd name="T23" fmla="*/ 269 h 604"/>
                <a:gd name="T24" fmla="*/ 0 w 230"/>
                <a:gd name="T25" fmla="*/ 247 h 604"/>
                <a:gd name="T26" fmla="*/ 0 w 230"/>
                <a:gd name="T27" fmla="*/ 203 h 604"/>
                <a:gd name="T28" fmla="*/ 5 w 230"/>
                <a:gd name="T29" fmla="*/ 159 h 604"/>
                <a:gd name="T30" fmla="*/ 8 w 230"/>
                <a:gd name="T31" fmla="*/ 137 h 604"/>
                <a:gd name="T32" fmla="*/ 21 w 230"/>
                <a:gd name="T33" fmla="*/ 95 h 604"/>
                <a:gd name="T34" fmla="*/ 38 w 230"/>
                <a:gd name="T35" fmla="*/ 55 h 604"/>
                <a:gd name="T36" fmla="*/ 60 w 230"/>
                <a:gd name="T37" fmla="*/ 17 h 604"/>
                <a:gd name="T38" fmla="*/ 74 w 230"/>
                <a:gd name="T39" fmla="*/ 0 h 604"/>
                <a:gd name="T40" fmla="*/ 54 w 230"/>
                <a:gd name="T41" fmla="*/ 38 h 604"/>
                <a:gd name="T42" fmla="*/ 39 w 230"/>
                <a:gd name="T43" fmla="*/ 78 h 604"/>
                <a:gd name="T44" fmla="*/ 28 w 230"/>
                <a:gd name="T45" fmla="*/ 119 h 604"/>
                <a:gd name="T46" fmla="*/ 22 w 230"/>
                <a:gd name="T47" fmla="*/ 161 h 604"/>
                <a:gd name="T48" fmla="*/ 21 w 230"/>
                <a:gd name="T49" fmla="*/ 183 h 604"/>
                <a:gd name="T50" fmla="*/ 21 w 230"/>
                <a:gd name="T51" fmla="*/ 224 h 604"/>
                <a:gd name="T52" fmla="*/ 22 w 230"/>
                <a:gd name="T53" fmla="*/ 246 h 604"/>
                <a:gd name="T54" fmla="*/ 29 w 230"/>
                <a:gd name="T55" fmla="*/ 288 h 604"/>
                <a:gd name="T56" fmla="*/ 39 w 230"/>
                <a:gd name="T57" fmla="*/ 328 h 604"/>
                <a:gd name="T58" fmla="*/ 45 w 230"/>
                <a:gd name="T59" fmla="*/ 349 h 604"/>
                <a:gd name="T60" fmla="*/ 60 w 230"/>
                <a:gd name="T61" fmla="*/ 388 h 604"/>
                <a:gd name="T62" fmla="*/ 69 w 230"/>
                <a:gd name="T63" fmla="*/ 407 h 604"/>
                <a:gd name="T64" fmla="*/ 90 w 230"/>
                <a:gd name="T65" fmla="*/ 444 h 604"/>
                <a:gd name="T66" fmla="*/ 113 w 230"/>
                <a:gd name="T67" fmla="*/ 480 h 604"/>
                <a:gd name="T68" fmla="*/ 125 w 230"/>
                <a:gd name="T69" fmla="*/ 497 h 604"/>
                <a:gd name="T70" fmla="*/ 153 w 230"/>
                <a:gd name="T71" fmla="*/ 530 h 604"/>
                <a:gd name="T72" fmla="*/ 182 w 230"/>
                <a:gd name="T73" fmla="*/ 561 h 604"/>
                <a:gd name="T74" fmla="*/ 230 w 230"/>
                <a:gd name="T75"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0" h="604">
                  <a:moveTo>
                    <a:pt x="230" y="604"/>
                  </a:moveTo>
                  <a:lnTo>
                    <a:pt x="230" y="604"/>
                  </a:lnTo>
                  <a:lnTo>
                    <a:pt x="212" y="593"/>
                  </a:lnTo>
                  <a:lnTo>
                    <a:pt x="193" y="580"/>
                  </a:lnTo>
                  <a:lnTo>
                    <a:pt x="176" y="568"/>
                  </a:lnTo>
                  <a:lnTo>
                    <a:pt x="159" y="554"/>
                  </a:lnTo>
                  <a:lnTo>
                    <a:pt x="143" y="539"/>
                  </a:lnTo>
                  <a:lnTo>
                    <a:pt x="128" y="524"/>
                  </a:lnTo>
                  <a:lnTo>
                    <a:pt x="113" y="508"/>
                  </a:lnTo>
                  <a:lnTo>
                    <a:pt x="99" y="490"/>
                  </a:lnTo>
                  <a:lnTo>
                    <a:pt x="99" y="490"/>
                  </a:lnTo>
                  <a:lnTo>
                    <a:pt x="85" y="473"/>
                  </a:lnTo>
                  <a:lnTo>
                    <a:pt x="72" y="455"/>
                  </a:lnTo>
                  <a:lnTo>
                    <a:pt x="61" y="436"/>
                  </a:lnTo>
                  <a:lnTo>
                    <a:pt x="49" y="417"/>
                  </a:lnTo>
                  <a:lnTo>
                    <a:pt x="49" y="417"/>
                  </a:lnTo>
                  <a:lnTo>
                    <a:pt x="40" y="397"/>
                  </a:lnTo>
                  <a:lnTo>
                    <a:pt x="31" y="376"/>
                  </a:lnTo>
                  <a:lnTo>
                    <a:pt x="23" y="356"/>
                  </a:lnTo>
                  <a:lnTo>
                    <a:pt x="16" y="335"/>
                  </a:lnTo>
                  <a:lnTo>
                    <a:pt x="16" y="335"/>
                  </a:lnTo>
                  <a:lnTo>
                    <a:pt x="11" y="313"/>
                  </a:lnTo>
                  <a:lnTo>
                    <a:pt x="7" y="291"/>
                  </a:lnTo>
                  <a:lnTo>
                    <a:pt x="2" y="269"/>
                  </a:lnTo>
                  <a:lnTo>
                    <a:pt x="0" y="247"/>
                  </a:lnTo>
                  <a:lnTo>
                    <a:pt x="0" y="247"/>
                  </a:lnTo>
                  <a:lnTo>
                    <a:pt x="0" y="225"/>
                  </a:lnTo>
                  <a:lnTo>
                    <a:pt x="0" y="203"/>
                  </a:lnTo>
                  <a:lnTo>
                    <a:pt x="1" y="180"/>
                  </a:lnTo>
                  <a:lnTo>
                    <a:pt x="5" y="159"/>
                  </a:lnTo>
                  <a:lnTo>
                    <a:pt x="5" y="159"/>
                  </a:lnTo>
                  <a:lnTo>
                    <a:pt x="8" y="137"/>
                  </a:lnTo>
                  <a:lnTo>
                    <a:pt x="14" y="116"/>
                  </a:lnTo>
                  <a:lnTo>
                    <a:pt x="21" y="95"/>
                  </a:lnTo>
                  <a:lnTo>
                    <a:pt x="29" y="74"/>
                  </a:lnTo>
                  <a:lnTo>
                    <a:pt x="38" y="55"/>
                  </a:lnTo>
                  <a:lnTo>
                    <a:pt x="48" y="35"/>
                  </a:lnTo>
                  <a:lnTo>
                    <a:pt x="60" y="17"/>
                  </a:lnTo>
                  <a:lnTo>
                    <a:pt x="74" y="0"/>
                  </a:lnTo>
                  <a:lnTo>
                    <a:pt x="74" y="0"/>
                  </a:lnTo>
                  <a:lnTo>
                    <a:pt x="63" y="19"/>
                  </a:lnTo>
                  <a:lnTo>
                    <a:pt x="54" y="38"/>
                  </a:lnTo>
                  <a:lnTo>
                    <a:pt x="46" y="58"/>
                  </a:lnTo>
                  <a:lnTo>
                    <a:pt x="39" y="78"/>
                  </a:lnTo>
                  <a:lnTo>
                    <a:pt x="33" y="99"/>
                  </a:lnTo>
                  <a:lnTo>
                    <a:pt x="28" y="119"/>
                  </a:lnTo>
                  <a:lnTo>
                    <a:pt x="24" y="140"/>
                  </a:lnTo>
                  <a:lnTo>
                    <a:pt x="22" y="161"/>
                  </a:lnTo>
                  <a:lnTo>
                    <a:pt x="22" y="161"/>
                  </a:lnTo>
                  <a:lnTo>
                    <a:pt x="21" y="183"/>
                  </a:lnTo>
                  <a:lnTo>
                    <a:pt x="20" y="203"/>
                  </a:lnTo>
                  <a:lnTo>
                    <a:pt x="21" y="224"/>
                  </a:lnTo>
                  <a:lnTo>
                    <a:pt x="22" y="246"/>
                  </a:lnTo>
                  <a:lnTo>
                    <a:pt x="22" y="246"/>
                  </a:lnTo>
                  <a:lnTo>
                    <a:pt x="25" y="267"/>
                  </a:lnTo>
                  <a:lnTo>
                    <a:pt x="29" y="288"/>
                  </a:lnTo>
                  <a:lnTo>
                    <a:pt x="33" y="308"/>
                  </a:lnTo>
                  <a:lnTo>
                    <a:pt x="39" y="328"/>
                  </a:lnTo>
                  <a:lnTo>
                    <a:pt x="39" y="328"/>
                  </a:lnTo>
                  <a:lnTo>
                    <a:pt x="45" y="349"/>
                  </a:lnTo>
                  <a:lnTo>
                    <a:pt x="52" y="368"/>
                  </a:lnTo>
                  <a:lnTo>
                    <a:pt x="60" y="388"/>
                  </a:lnTo>
                  <a:lnTo>
                    <a:pt x="69" y="407"/>
                  </a:lnTo>
                  <a:lnTo>
                    <a:pt x="69" y="407"/>
                  </a:lnTo>
                  <a:lnTo>
                    <a:pt x="79" y="426"/>
                  </a:lnTo>
                  <a:lnTo>
                    <a:pt x="90" y="444"/>
                  </a:lnTo>
                  <a:lnTo>
                    <a:pt x="101" y="463"/>
                  </a:lnTo>
                  <a:lnTo>
                    <a:pt x="113" y="480"/>
                  </a:lnTo>
                  <a:lnTo>
                    <a:pt x="113" y="480"/>
                  </a:lnTo>
                  <a:lnTo>
                    <a:pt x="125" y="497"/>
                  </a:lnTo>
                  <a:lnTo>
                    <a:pt x="138" y="513"/>
                  </a:lnTo>
                  <a:lnTo>
                    <a:pt x="153" y="530"/>
                  </a:lnTo>
                  <a:lnTo>
                    <a:pt x="167" y="546"/>
                  </a:lnTo>
                  <a:lnTo>
                    <a:pt x="182" y="561"/>
                  </a:lnTo>
                  <a:lnTo>
                    <a:pt x="198" y="576"/>
                  </a:lnTo>
                  <a:lnTo>
                    <a:pt x="230" y="604"/>
                  </a:lnTo>
                  <a:lnTo>
                    <a:pt x="230" y="604"/>
                  </a:lnTo>
                  <a:close/>
                </a:path>
              </a:pathLst>
            </a:custGeom>
            <a:solidFill>
              <a:srgbClr val="434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4" name="Freeform 34">
              <a:extLst>
                <a:ext uri="{FF2B5EF4-FFF2-40B4-BE49-F238E27FC236}">
                  <a16:creationId xmlns:a16="http://schemas.microsoft.com/office/drawing/2014/main" id="{AC791CA8-B229-49DF-BD21-D0EAB9608124}"/>
                </a:ext>
              </a:extLst>
            </p:cNvPr>
            <p:cNvSpPr>
              <a:spLocks/>
            </p:cNvSpPr>
            <p:nvPr userDrawn="1"/>
          </p:nvSpPr>
          <p:spPr bwMode="auto">
            <a:xfrm>
              <a:off x="1778003" y="2184401"/>
              <a:ext cx="1341438" cy="333375"/>
            </a:xfrm>
            <a:custGeom>
              <a:avLst/>
              <a:gdLst>
                <a:gd name="T0" fmla="*/ 1690 w 1690"/>
                <a:gd name="T1" fmla="*/ 297 h 421"/>
                <a:gd name="T2" fmla="*/ 1690 w 1690"/>
                <a:gd name="T3" fmla="*/ 301 h 421"/>
                <a:gd name="T4" fmla="*/ 1690 w 1690"/>
                <a:gd name="T5" fmla="*/ 317 h 421"/>
                <a:gd name="T6" fmla="*/ 1689 w 1690"/>
                <a:gd name="T7" fmla="*/ 327 h 421"/>
                <a:gd name="T8" fmla="*/ 1688 w 1690"/>
                <a:gd name="T9" fmla="*/ 353 h 421"/>
                <a:gd name="T10" fmla="*/ 1680 w 1690"/>
                <a:gd name="T11" fmla="*/ 398 h 421"/>
                <a:gd name="T12" fmla="*/ 1672 w 1690"/>
                <a:gd name="T13" fmla="*/ 415 h 421"/>
                <a:gd name="T14" fmla="*/ 1669 w 1690"/>
                <a:gd name="T15" fmla="*/ 419 h 421"/>
                <a:gd name="T16" fmla="*/ 1661 w 1690"/>
                <a:gd name="T17" fmla="*/ 421 h 421"/>
                <a:gd name="T18" fmla="*/ 1644 w 1690"/>
                <a:gd name="T19" fmla="*/ 411 h 421"/>
                <a:gd name="T20" fmla="*/ 1560 w 1690"/>
                <a:gd name="T21" fmla="*/ 365 h 421"/>
                <a:gd name="T22" fmla="*/ 1424 w 1690"/>
                <a:gd name="T23" fmla="*/ 306 h 421"/>
                <a:gd name="T24" fmla="*/ 1277 w 1690"/>
                <a:gd name="T25" fmla="*/ 261 h 421"/>
                <a:gd name="T26" fmla="*/ 1121 w 1690"/>
                <a:gd name="T27" fmla="*/ 230 h 421"/>
                <a:gd name="T28" fmla="*/ 960 w 1690"/>
                <a:gd name="T29" fmla="*/ 212 h 421"/>
                <a:gd name="T30" fmla="*/ 849 w 1690"/>
                <a:gd name="T31" fmla="*/ 209 h 421"/>
                <a:gd name="T32" fmla="*/ 708 w 1690"/>
                <a:gd name="T33" fmla="*/ 215 h 421"/>
                <a:gd name="T34" fmla="*/ 568 w 1690"/>
                <a:gd name="T35" fmla="*/ 231 h 421"/>
                <a:gd name="T36" fmla="*/ 435 w 1690"/>
                <a:gd name="T37" fmla="*/ 257 h 421"/>
                <a:gd name="T38" fmla="*/ 307 w 1690"/>
                <a:gd name="T39" fmla="*/ 294 h 421"/>
                <a:gd name="T40" fmla="*/ 187 w 1690"/>
                <a:gd name="T41" fmla="*/ 342 h 421"/>
                <a:gd name="T42" fmla="*/ 138 w 1690"/>
                <a:gd name="T43" fmla="*/ 365 h 421"/>
                <a:gd name="T44" fmla="*/ 54 w 1690"/>
                <a:gd name="T45" fmla="*/ 411 h 421"/>
                <a:gd name="T46" fmla="*/ 40 w 1690"/>
                <a:gd name="T47" fmla="*/ 420 h 421"/>
                <a:gd name="T48" fmla="*/ 27 w 1690"/>
                <a:gd name="T49" fmla="*/ 415 h 421"/>
                <a:gd name="T50" fmla="*/ 19 w 1690"/>
                <a:gd name="T51" fmla="*/ 405 h 421"/>
                <a:gd name="T52" fmla="*/ 8 w 1690"/>
                <a:gd name="T53" fmla="*/ 374 h 421"/>
                <a:gd name="T54" fmla="*/ 1 w 1690"/>
                <a:gd name="T55" fmla="*/ 316 h 421"/>
                <a:gd name="T56" fmla="*/ 0 w 1690"/>
                <a:gd name="T57" fmla="*/ 278 h 421"/>
                <a:gd name="T58" fmla="*/ 0 w 1690"/>
                <a:gd name="T59" fmla="*/ 260 h 421"/>
                <a:gd name="T60" fmla="*/ 0 w 1690"/>
                <a:gd name="T61" fmla="*/ 242 h 421"/>
                <a:gd name="T62" fmla="*/ 0 w 1690"/>
                <a:gd name="T63" fmla="*/ 232 h 421"/>
                <a:gd name="T64" fmla="*/ 10 w 1690"/>
                <a:gd name="T65" fmla="*/ 74 h 421"/>
                <a:gd name="T66" fmla="*/ 74 w 1690"/>
                <a:gd name="T67" fmla="*/ 64 h 421"/>
                <a:gd name="T68" fmla="*/ 193 w 1690"/>
                <a:gd name="T69" fmla="*/ 44 h 421"/>
                <a:gd name="T70" fmla="*/ 410 w 1690"/>
                <a:gd name="T71" fmla="*/ 19 h 421"/>
                <a:gd name="T72" fmla="*/ 581 w 1690"/>
                <a:gd name="T73" fmla="*/ 7 h 421"/>
                <a:gd name="T74" fmla="*/ 787 w 1690"/>
                <a:gd name="T75" fmla="*/ 0 h 421"/>
                <a:gd name="T76" fmla="*/ 1013 w 1690"/>
                <a:gd name="T77" fmla="*/ 2 h 421"/>
                <a:gd name="T78" fmla="*/ 1234 w 1690"/>
                <a:gd name="T79" fmla="*/ 10 h 421"/>
                <a:gd name="T80" fmla="*/ 1354 w 1690"/>
                <a:gd name="T81" fmla="*/ 20 h 421"/>
                <a:gd name="T82" fmla="*/ 1510 w 1690"/>
                <a:gd name="T83" fmla="*/ 48 h 421"/>
                <a:gd name="T84" fmla="*/ 1682 w 1690"/>
                <a:gd name="T85" fmla="*/ 86 h 421"/>
                <a:gd name="T86" fmla="*/ 1688 w 1690"/>
                <a:gd name="T87" fmla="*/ 185 h 421"/>
                <a:gd name="T88" fmla="*/ 1688 w 1690"/>
                <a:gd name="T89" fmla="*/ 192 h 421"/>
                <a:gd name="T90" fmla="*/ 1690 w 1690"/>
                <a:gd name="T91" fmla="*/ 265 h 421"/>
                <a:gd name="T92" fmla="*/ 1690 w 1690"/>
                <a:gd name="T93" fmla="*/ 284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90" h="421">
                  <a:moveTo>
                    <a:pt x="1690" y="284"/>
                  </a:moveTo>
                  <a:lnTo>
                    <a:pt x="1690" y="284"/>
                  </a:lnTo>
                  <a:lnTo>
                    <a:pt x="1690" y="297"/>
                  </a:lnTo>
                  <a:lnTo>
                    <a:pt x="1690" y="297"/>
                  </a:lnTo>
                  <a:lnTo>
                    <a:pt x="1690" y="301"/>
                  </a:lnTo>
                  <a:lnTo>
                    <a:pt x="1690" y="301"/>
                  </a:lnTo>
                  <a:lnTo>
                    <a:pt x="1690" y="314"/>
                  </a:lnTo>
                  <a:lnTo>
                    <a:pt x="1690" y="314"/>
                  </a:lnTo>
                  <a:lnTo>
                    <a:pt x="1690" y="317"/>
                  </a:lnTo>
                  <a:lnTo>
                    <a:pt x="1690" y="317"/>
                  </a:lnTo>
                  <a:lnTo>
                    <a:pt x="1689" y="327"/>
                  </a:lnTo>
                  <a:lnTo>
                    <a:pt x="1689" y="327"/>
                  </a:lnTo>
                  <a:lnTo>
                    <a:pt x="1689" y="333"/>
                  </a:lnTo>
                  <a:lnTo>
                    <a:pt x="1689" y="333"/>
                  </a:lnTo>
                  <a:lnTo>
                    <a:pt x="1688" y="353"/>
                  </a:lnTo>
                  <a:lnTo>
                    <a:pt x="1684" y="376"/>
                  </a:lnTo>
                  <a:lnTo>
                    <a:pt x="1682" y="388"/>
                  </a:lnTo>
                  <a:lnTo>
                    <a:pt x="1680" y="398"/>
                  </a:lnTo>
                  <a:lnTo>
                    <a:pt x="1676" y="407"/>
                  </a:lnTo>
                  <a:lnTo>
                    <a:pt x="1672" y="415"/>
                  </a:lnTo>
                  <a:lnTo>
                    <a:pt x="1672" y="415"/>
                  </a:lnTo>
                  <a:lnTo>
                    <a:pt x="1672" y="415"/>
                  </a:lnTo>
                  <a:lnTo>
                    <a:pt x="1672" y="415"/>
                  </a:lnTo>
                  <a:lnTo>
                    <a:pt x="1669" y="419"/>
                  </a:lnTo>
                  <a:lnTo>
                    <a:pt x="1667" y="420"/>
                  </a:lnTo>
                  <a:lnTo>
                    <a:pt x="1664" y="421"/>
                  </a:lnTo>
                  <a:lnTo>
                    <a:pt x="1661" y="421"/>
                  </a:lnTo>
                  <a:lnTo>
                    <a:pt x="1658" y="419"/>
                  </a:lnTo>
                  <a:lnTo>
                    <a:pt x="1657" y="419"/>
                  </a:lnTo>
                  <a:lnTo>
                    <a:pt x="1644" y="411"/>
                  </a:lnTo>
                  <a:lnTo>
                    <a:pt x="1644" y="411"/>
                  </a:lnTo>
                  <a:lnTo>
                    <a:pt x="1604" y="388"/>
                  </a:lnTo>
                  <a:lnTo>
                    <a:pt x="1560" y="365"/>
                  </a:lnTo>
                  <a:lnTo>
                    <a:pt x="1516" y="344"/>
                  </a:lnTo>
                  <a:lnTo>
                    <a:pt x="1470" y="324"/>
                  </a:lnTo>
                  <a:lnTo>
                    <a:pt x="1424" y="306"/>
                  </a:lnTo>
                  <a:lnTo>
                    <a:pt x="1376" y="290"/>
                  </a:lnTo>
                  <a:lnTo>
                    <a:pt x="1327" y="275"/>
                  </a:lnTo>
                  <a:lnTo>
                    <a:pt x="1277" y="261"/>
                  </a:lnTo>
                  <a:lnTo>
                    <a:pt x="1226" y="249"/>
                  </a:lnTo>
                  <a:lnTo>
                    <a:pt x="1174" y="238"/>
                  </a:lnTo>
                  <a:lnTo>
                    <a:pt x="1121" y="230"/>
                  </a:lnTo>
                  <a:lnTo>
                    <a:pt x="1068" y="222"/>
                  </a:lnTo>
                  <a:lnTo>
                    <a:pt x="1014" y="216"/>
                  </a:lnTo>
                  <a:lnTo>
                    <a:pt x="960" y="212"/>
                  </a:lnTo>
                  <a:lnTo>
                    <a:pt x="905" y="209"/>
                  </a:lnTo>
                  <a:lnTo>
                    <a:pt x="849" y="209"/>
                  </a:lnTo>
                  <a:lnTo>
                    <a:pt x="849" y="209"/>
                  </a:lnTo>
                  <a:lnTo>
                    <a:pt x="802" y="209"/>
                  </a:lnTo>
                  <a:lnTo>
                    <a:pt x="754" y="211"/>
                  </a:lnTo>
                  <a:lnTo>
                    <a:pt x="708" y="215"/>
                  </a:lnTo>
                  <a:lnTo>
                    <a:pt x="661" y="218"/>
                  </a:lnTo>
                  <a:lnTo>
                    <a:pt x="615" y="224"/>
                  </a:lnTo>
                  <a:lnTo>
                    <a:pt x="568" y="231"/>
                  </a:lnTo>
                  <a:lnTo>
                    <a:pt x="524" y="239"/>
                  </a:lnTo>
                  <a:lnTo>
                    <a:pt x="479" y="247"/>
                  </a:lnTo>
                  <a:lnTo>
                    <a:pt x="435" y="257"/>
                  </a:lnTo>
                  <a:lnTo>
                    <a:pt x="392" y="269"/>
                  </a:lnTo>
                  <a:lnTo>
                    <a:pt x="350" y="282"/>
                  </a:lnTo>
                  <a:lnTo>
                    <a:pt x="307" y="294"/>
                  </a:lnTo>
                  <a:lnTo>
                    <a:pt x="267" y="309"/>
                  </a:lnTo>
                  <a:lnTo>
                    <a:pt x="226" y="325"/>
                  </a:lnTo>
                  <a:lnTo>
                    <a:pt x="187" y="342"/>
                  </a:lnTo>
                  <a:lnTo>
                    <a:pt x="149" y="360"/>
                  </a:lnTo>
                  <a:lnTo>
                    <a:pt x="149" y="360"/>
                  </a:lnTo>
                  <a:lnTo>
                    <a:pt x="138" y="365"/>
                  </a:lnTo>
                  <a:lnTo>
                    <a:pt x="138" y="365"/>
                  </a:lnTo>
                  <a:lnTo>
                    <a:pt x="95" y="388"/>
                  </a:lnTo>
                  <a:lnTo>
                    <a:pt x="54" y="411"/>
                  </a:lnTo>
                  <a:lnTo>
                    <a:pt x="41" y="419"/>
                  </a:lnTo>
                  <a:lnTo>
                    <a:pt x="41" y="419"/>
                  </a:lnTo>
                  <a:lnTo>
                    <a:pt x="40" y="420"/>
                  </a:lnTo>
                  <a:lnTo>
                    <a:pt x="38" y="420"/>
                  </a:lnTo>
                  <a:lnTo>
                    <a:pt x="33" y="420"/>
                  </a:lnTo>
                  <a:lnTo>
                    <a:pt x="27" y="415"/>
                  </a:lnTo>
                  <a:lnTo>
                    <a:pt x="27" y="415"/>
                  </a:lnTo>
                  <a:lnTo>
                    <a:pt x="23" y="411"/>
                  </a:lnTo>
                  <a:lnTo>
                    <a:pt x="19" y="405"/>
                  </a:lnTo>
                  <a:lnTo>
                    <a:pt x="16" y="398"/>
                  </a:lnTo>
                  <a:lnTo>
                    <a:pt x="12" y="391"/>
                  </a:lnTo>
                  <a:lnTo>
                    <a:pt x="8" y="374"/>
                  </a:lnTo>
                  <a:lnTo>
                    <a:pt x="4" y="354"/>
                  </a:lnTo>
                  <a:lnTo>
                    <a:pt x="2" y="335"/>
                  </a:lnTo>
                  <a:lnTo>
                    <a:pt x="1" y="316"/>
                  </a:lnTo>
                  <a:lnTo>
                    <a:pt x="0" y="285"/>
                  </a:lnTo>
                  <a:lnTo>
                    <a:pt x="0" y="285"/>
                  </a:lnTo>
                  <a:lnTo>
                    <a:pt x="0" y="278"/>
                  </a:lnTo>
                  <a:lnTo>
                    <a:pt x="0" y="278"/>
                  </a:lnTo>
                  <a:lnTo>
                    <a:pt x="0" y="260"/>
                  </a:lnTo>
                  <a:lnTo>
                    <a:pt x="0" y="260"/>
                  </a:lnTo>
                  <a:lnTo>
                    <a:pt x="0" y="252"/>
                  </a:lnTo>
                  <a:lnTo>
                    <a:pt x="0" y="252"/>
                  </a:lnTo>
                  <a:lnTo>
                    <a:pt x="0" y="242"/>
                  </a:lnTo>
                  <a:lnTo>
                    <a:pt x="0" y="242"/>
                  </a:lnTo>
                  <a:lnTo>
                    <a:pt x="0" y="232"/>
                  </a:lnTo>
                  <a:lnTo>
                    <a:pt x="0" y="232"/>
                  </a:lnTo>
                  <a:lnTo>
                    <a:pt x="1" y="194"/>
                  </a:lnTo>
                  <a:lnTo>
                    <a:pt x="3" y="155"/>
                  </a:lnTo>
                  <a:lnTo>
                    <a:pt x="10" y="74"/>
                  </a:lnTo>
                  <a:lnTo>
                    <a:pt x="10" y="74"/>
                  </a:lnTo>
                  <a:lnTo>
                    <a:pt x="39" y="70"/>
                  </a:lnTo>
                  <a:lnTo>
                    <a:pt x="74" y="64"/>
                  </a:lnTo>
                  <a:lnTo>
                    <a:pt x="74" y="64"/>
                  </a:lnTo>
                  <a:lnTo>
                    <a:pt x="129" y="55"/>
                  </a:lnTo>
                  <a:lnTo>
                    <a:pt x="193" y="44"/>
                  </a:lnTo>
                  <a:lnTo>
                    <a:pt x="269" y="34"/>
                  </a:lnTo>
                  <a:lnTo>
                    <a:pt x="359" y="24"/>
                  </a:lnTo>
                  <a:lnTo>
                    <a:pt x="410" y="19"/>
                  </a:lnTo>
                  <a:lnTo>
                    <a:pt x="463" y="14"/>
                  </a:lnTo>
                  <a:lnTo>
                    <a:pt x="520" y="11"/>
                  </a:lnTo>
                  <a:lnTo>
                    <a:pt x="581" y="7"/>
                  </a:lnTo>
                  <a:lnTo>
                    <a:pt x="646" y="4"/>
                  </a:lnTo>
                  <a:lnTo>
                    <a:pt x="715" y="2"/>
                  </a:lnTo>
                  <a:lnTo>
                    <a:pt x="787" y="0"/>
                  </a:lnTo>
                  <a:lnTo>
                    <a:pt x="864" y="0"/>
                  </a:lnTo>
                  <a:lnTo>
                    <a:pt x="864" y="0"/>
                  </a:lnTo>
                  <a:lnTo>
                    <a:pt x="1013" y="2"/>
                  </a:lnTo>
                  <a:lnTo>
                    <a:pt x="1135" y="4"/>
                  </a:lnTo>
                  <a:lnTo>
                    <a:pt x="1187" y="6"/>
                  </a:lnTo>
                  <a:lnTo>
                    <a:pt x="1234" y="10"/>
                  </a:lnTo>
                  <a:lnTo>
                    <a:pt x="1278" y="13"/>
                  </a:lnTo>
                  <a:lnTo>
                    <a:pt x="1318" y="17"/>
                  </a:lnTo>
                  <a:lnTo>
                    <a:pt x="1354" y="20"/>
                  </a:lnTo>
                  <a:lnTo>
                    <a:pt x="1388" y="25"/>
                  </a:lnTo>
                  <a:lnTo>
                    <a:pt x="1451" y="36"/>
                  </a:lnTo>
                  <a:lnTo>
                    <a:pt x="1510" y="48"/>
                  </a:lnTo>
                  <a:lnTo>
                    <a:pt x="1573" y="62"/>
                  </a:lnTo>
                  <a:lnTo>
                    <a:pt x="1573" y="62"/>
                  </a:lnTo>
                  <a:lnTo>
                    <a:pt x="1682" y="86"/>
                  </a:lnTo>
                  <a:lnTo>
                    <a:pt x="1682" y="86"/>
                  </a:lnTo>
                  <a:lnTo>
                    <a:pt x="1686" y="138"/>
                  </a:lnTo>
                  <a:lnTo>
                    <a:pt x="1688" y="185"/>
                  </a:lnTo>
                  <a:lnTo>
                    <a:pt x="1688" y="185"/>
                  </a:lnTo>
                  <a:lnTo>
                    <a:pt x="1688" y="192"/>
                  </a:lnTo>
                  <a:lnTo>
                    <a:pt x="1688" y="192"/>
                  </a:lnTo>
                  <a:lnTo>
                    <a:pt x="1690" y="256"/>
                  </a:lnTo>
                  <a:lnTo>
                    <a:pt x="1690" y="256"/>
                  </a:lnTo>
                  <a:lnTo>
                    <a:pt x="1690" y="265"/>
                  </a:lnTo>
                  <a:lnTo>
                    <a:pt x="1690" y="265"/>
                  </a:lnTo>
                  <a:lnTo>
                    <a:pt x="1690" y="284"/>
                  </a:lnTo>
                  <a:lnTo>
                    <a:pt x="1690" y="28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nvGrpSpPr>
          <p:cNvPr id="120" name="Group 119">
            <a:extLst>
              <a:ext uri="{FF2B5EF4-FFF2-40B4-BE49-F238E27FC236}">
                <a16:creationId xmlns:a16="http://schemas.microsoft.com/office/drawing/2014/main" id="{595CC21A-FE2B-4932-8AD4-65DF24B45516}"/>
              </a:ext>
            </a:extLst>
          </p:cNvPr>
          <p:cNvGrpSpPr/>
          <p:nvPr userDrawn="1"/>
        </p:nvGrpSpPr>
        <p:grpSpPr>
          <a:xfrm>
            <a:off x="5903979" y="3841752"/>
            <a:ext cx="1134533" cy="1132417"/>
            <a:chOff x="4714878" y="2881313"/>
            <a:chExt cx="850900" cy="849313"/>
          </a:xfrm>
        </p:grpSpPr>
        <p:sp>
          <p:nvSpPr>
            <p:cNvPr id="14" name="Freeform 8">
              <a:extLst>
                <a:ext uri="{FF2B5EF4-FFF2-40B4-BE49-F238E27FC236}">
                  <a16:creationId xmlns:a16="http://schemas.microsoft.com/office/drawing/2014/main" id="{C04461D6-1EDF-4A54-B81B-C0BAEA1A1E36}"/>
                </a:ext>
              </a:extLst>
            </p:cNvPr>
            <p:cNvSpPr>
              <a:spLocks/>
            </p:cNvSpPr>
            <p:nvPr userDrawn="1"/>
          </p:nvSpPr>
          <p:spPr bwMode="auto">
            <a:xfrm>
              <a:off x="4714878" y="2881313"/>
              <a:ext cx="850900" cy="849313"/>
            </a:xfrm>
            <a:custGeom>
              <a:avLst/>
              <a:gdLst>
                <a:gd name="T0" fmla="*/ 1071 w 1072"/>
                <a:gd name="T1" fmla="*/ 564 h 1072"/>
                <a:gd name="T2" fmla="*/ 1060 w 1072"/>
                <a:gd name="T3" fmla="*/ 645 h 1072"/>
                <a:gd name="T4" fmla="*/ 1039 w 1072"/>
                <a:gd name="T5" fmla="*/ 721 h 1072"/>
                <a:gd name="T6" fmla="*/ 1006 w 1072"/>
                <a:gd name="T7" fmla="*/ 792 h 1072"/>
                <a:gd name="T8" fmla="*/ 965 w 1072"/>
                <a:gd name="T9" fmla="*/ 857 h 1072"/>
                <a:gd name="T10" fmla="*/ 914 w 1072"/>
                <a:gd name="T11" fmla="*/ 915 h 1072"/>
                <a:gd name="T12" fmla="*/ 857 w 1072"/>
                <a:gd name="T13" fmla="*/ 966 h 1072"/>
                <a:gd name="T14" fmla="*/ 791 w 1072"/>
                <a:gd name="T15" fmla="*/ 1007 h 1072"/>
                <a:gd name="T16" fmla="*/ 720 w 1072"/>
                <a:gd name="T17" fmla="*/ 1040 h 1072"/>
                <a:gd name="T18" fmla="*/ 644 w 1072"/>
                <a:gd name="T19" fmla="*/ 1062 h 1072"/>
                <a:gd name="T20" fmla="*/ 563 w 1072"/>
                <a:gd name="T21" fmla="*/ 1072 h 1072"/>
                <a:gd name="T22" fmla="*/ 508 w 1072"/>
                <a:gd name="T23" fmla="*/ 1072 h 1072"/>
                <a:gd name="T24" fmla="*/ 428 w 1072"/>
                <a:gd name="T25" fmla="*/ 1062 h 1072"/>
                <a:gd name="T26" fmla="*/ 351 w 1072"/>
                <a:gd name="T27" fmla="*/ 1040 h 1072"/>
                <a:gd name="T28" fmla="*/ 281 w 1072"/>
                <a:gd name="T29" fmla="*/ 1007 h 1072"/>
                <a:gd name="T30" fmla="*/ 215 w 1072"/>
                <a:gd name="T31" fmla="*/ 966 h 1072"/>
                <a:gd name="T32" fmla="*/ 156 w 1072"/>
                <a:gd name="T33" fmla="*/ 915 h 1072"/>
                <a:gd name="T34" fmla="*/ 106 w 1072"/>
                <a:gd name="T35" fmla="*/ 857 h 1072"/>
                <a:gd name="T36" fmla="*/ 64 w 1072"/>
                <a:gd name="T37" fmla="*/ 792 h 1072"/>
                <a:gd name="T38" fmla="*/ 32 w 1072"/>
                <a:gd name="T39" fmla="*/ 721 h 1072"/>
                <a:gd name="T40" fmla="*/ 10 w 1072"/>
                <a:gd name="T41" fmla="*/ 645 h 1072"/>
                <a:gd name="T42" fmla="*/ 1 w 1072"/>
                <a:gd name="T43" fmla="*/ 564 h 1072"/>
                <a:gd name="T44" fmla="*/ 1 w 1072"/>
                <a:gd name="T45" fmla="*/ 509 h 1072"/>
                <a:gd name="T46" fmla="*/ 10 w 1072"/>
                <a:gd name="T47" fmla="*/ 428 h 1072"/>
                <a:gd name="T48" fmla="*/ 32 w 1072"/>
                <a:gd name="T49" fmla="*/ 352 h 1072"/>
                <a:gd name="T50" fmla="*/ 64 w 1072"/>
                <a:gd name="T51" fmla="*/ 280 h 1072"/>
                <a:gd name="T52" fmla="*/ 106 w 1072"/>
                <a:gd name="T53" fmla="*/ 216 h 1072"/>
                <a:gd name="T54" fmla="*/ 156 w 1072"/>
                <a:gd name="T55" fmla="*/ 157 h 1072"/>
                <a:gd name="T56" fmla="*/ 215 w 1072"/>
                <a:gd name="T57" fmla="*/ 106 h 1072"/>
                <a:gd name="T58" fmla="*/ 281 w 1072"/>
                <a:gd name="T59" fmla="*/ 65 h 1072"/>
                <a:gd name="T60" fmla="*/ 351 w 1072"/>
                <a:gd name="T61" fmla="*/ 33 h 1072"/>
                <a:gd name="T62" fmla="*/ 428 w 1072"/>
                <a:gd name="T63" fmla="*/ 11 h 1072"/>
                <a:gd name="T64" fmla="*/ 508 w 1072"/>
                <a:gd name="T65" fmla="*/ 0 h 1072"/>
                <a:gd name="T66" fmla="*/ 563 w 1072"/>
                <a:gd name="T67" fmla="*/ 0 h 1072"/>
                <a:gd name="T68" fmla="*/ 644 w 1072"/>
                <a:gd name="T69" fmla="*/ 11 h 1072"/>
                <a:gd name="T70" fmla="*/ 720 w 1072"/>
                <a:gd name="T71" fmla="*/ 33 h 1072"/>
                <a:gd name="T72" fmla="*/ 791 w 1072"/>
                <a:gd name="T73" fmla="*/ 65 h 1072"/>
                <a:gd name="T74" fmla="*/ 857 w 1072"/>
                <a:gd name="T75" fmla="*/ 106 h 1072"/>
                <a:gd name="T76" fmla="*/ 914 w 1072"/>
                <a:gd name="T77" fmla="*/ 157 h 1072"/>
                <a:gd name="T78" fmla="*/ 965 w 1072"/>
                <a:gd name="T79" fmla="*/ 216 h 1072"/>
                <a:gd name="T80" fmla="*/ 1006 w 1072"/>
                <a:gd name="T81" fmla="*/ 280 h 1072"/>
                <a:gd name="T82" fmla="*/ 1039 w 1072"/>
                <a:gd name="T83" fmla="*/ 352 h 1072"/>
                <a:gd name="T84" fmla="*/ 1060 w 1072"/>
                <a:gd name="T85" fmla="*/ 428 h 1072"/>
                <a:gd name="T86" fmla="*/ 1071 w 1072"/>
                <a:gd name="T87" fmla="*/ 509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2" h="1072">
                  <a:moveTo>
                    <a:pt x="1072" y="536"/>
                  </a:moveTo>
                  <a:lnTo>
                    <a:pt x="1072" y="536"/>
                  </a:lnTo>
                  <a:lnTo>
                    <a:pt x="1071" y="564"/>
                  </a:lnTo>
                  <a:lnTo>
                    <a:pt x="1068" y="590"/>
                  </a:lnTo>
                  <a:lnTo>
                    <a:pt x="1065" y="618"/>
                  </a:lnTo>
                  <a:lnTo>
                    <a:pt x="1060" y="645"/>
                  </a:lnTo>
                  <a:lnTo>
                    <a:pt x="1055" y="670"/>
                  </a:lnTo>
                  <a:lnTo>
                    <a:pt x="1048" y="695"/>
                  </a:lnTo>
                  <a:lnTo>
                    <a:pt x="1039" y="721"/>
                  </a:lnTo>
                  <a:lnTo>
                    <a:pt x="1029" y="745"/>
                  </a:lnTo>
                  <a:lnTo>
                    <a:pt x="1019" y="769"/>
                  </a:lnTo>
                  <a:lnTo>
                    <a:pt x="1006" y="792"/>
                  </a:lnTo>
                  <a:lnTo>
                    <a:pt x="994" y="814"/>
                  </a:lnTo>
                  <a:lnTo>
                    <a:pt x="980" y="836"/>
                  </a:lnTo>
                  <a:lnTo>
                    <a:pt x="965" y="857"/>
                  </a:lnTo>
                  <a:lnTo>
                    <a:pt x="949" y="877"/>
                  </a:lnTo>
                  <a:lnTo>
                    <a:pt x="933" y="897"/>
                  </a:lnTo>
                  <a:lnTo>
                    <a:pt x="914" y="915"/>
                  </a:lnTo>
                  <a:lnTo>
                    <a:pt x="896" y="933"/>
                  </a:lnTo>
                  <a:lnTo>
                    <a:pt x="876" y="950"/>
                  </a:lnTo>
                  <a:lnTo>
                    <a:pt x="857" y="966"/>
                  </a:lnTo>
                  <a:lnTo>
                    <a:pt x="835" y="981"/>
                  </a:lnTo>
                  <a:lnTo>
                    <a:pt x="814" y="995"/>
                  </a:lnTo>
                  <a:lnTo>
                    <a:pt x="791" y="1007"/>
                  </a:lnTo>
                  <a:lnTo>
                    <a:pt x="768" y="1019"/>
                  </a:lnTo>
                  <a:lnTo>
                    <a:pt x="744" y="1031"/>
                  </a:lnTo>
                  <a:lnTo>
                    <a:pt x="720" y="1040"/>
                  </a:lnTo>
                  <a:lnTo>
                    <a:pt x="695" y="1048"/>
                  </a:lnTo>
                  <a:lnTo>
                    <a:pt x="670" y="1055"/>
                  </a:lnTo>
                  <a:lnTo>
                    <a:pt x="644" y="1062"/>
                  </a:lnTo>
                  <a:lnTo>
                    <a:pt x="617" y="1066"/>
                  </a:lnTo>
                  <a:lnTo>
                    <a:pt x="591" y="1070"/>
                  </a:lnTo>
                  <a:lnTo>
                    <a:pt x="563" y="1072"/>
                  </a:lnTo>
                  <a:lnTo>
                    <a:pt x="535" y="1072"/>
                  </a:lnTo>
                  <a:lnTo>
                    <a:pt x="535" y="1072"/>
                  </a:lnTo>
                  <a:lnTo>
                    <a:pt x="508" y="1072"/>
                  </a:lnTo>
                  <a:lnTo>
                    <a:pt x="481" y="1070"/>
                  </a:lnTo>
                  <a:lnTo>
                    <a:pt x="454" y="1066"/>
                  </a:lnTo>
                  <a:lnTo>
                    <a:pt x="428" y="1062"/>
                  </a:lnTo>
                  <a:lnTo>
                    <a:pt x="402" y="1055"/>
                  </a:lnTo>
                  <a:lnTo>
                    <a:pt x="376" y="1048"/>
                  </a:lnTo>
                  <a:lnTo>
                    <a:pt x="351" y="1040"/>
                  </a:lnTo>
                  <a:lnTo>
                    <a:pt x="327" y="1031"/>
                  </a:lnTo>
                  <a:lnTo>
                    <a:pt x="304" y="1019"/>
                  </a:lnTo>
                  <a:lnTo>
                    <a:pt x="281" y="1007"/>
                  </a:lnTo>
                  <a:lnTo>
                    <a:pt x="258" y="995"/>
                  </a:lnTo>
                  <a:lnTo>
                    <a:pt x="236" y="981"/>
                  </a:lnTo>
                  <a:lnTo>
                    <a:pt x="215" y="966"/>
                  </a:lnTo>
                  <a:lnTo>
                    <a:pt x="194" y="950"/>
                  </a:lnTo>
                  <a:lnTo>
                    <a:pt x="175" y="933"/>
                  </a:lnTo>
                  <a:lnTo>
                    <a:pt x="156" y="915"/>
                  </a:lnTo>
                  <a:lnTo>
                    <a:pt x="139" y="897"/>
                  </a:lnTo>
                  <a:lnTo>
                    <a:pt x="122" y="877"/>
                  </a:lnTo>
                  <a:lnTo>
                    <a:pt x="106" y="857"/>
                  </a:lnTo>
                  <a:lnTo>
                    <a:pt x="92" y="836"/>
                  </a:lnTo>
                  <a:lnTo>
                    <a:pt x="77" y="814"/>
                  </a:lnTo>
                  <a:lnTo>
                    <a:pt x="64" y="792"/>
                  </a:lnTo>
                  <a:lnTo>
                    <a:pt x="53" y="769"/>
                  </a:lnTo>
                  <a:lnTo>
                    <a:pt x="42" y="745"/>
                  </a:lnTo>
                  <a:lnTo>
                    <a:pt x="32" y="721"/>
                  </a:lnTo>
                  <a:lnTo>
                    <a:pt x="24" y="695"/>
                  </a:lnTo>
                  <a:lnTo>
                    <a:pt x="17" y="670"/>
                  </a:lnTo>
                  <a:lnTo>
                    <a:pt x="10" y="645"/>
                  </a:lnTo>
                  <a:lnTo>
                    <a:pt x="6" y="618"/>
                  </a:lnTo>
                  <a:lnTo>
                    <a:pt x="2" y="590"/>
                  </a:lnTo>
                  <a:lnTo>
                    <a:pt x="1" y="564"/>
                  </a:lnTo>
                  <a:lnTo>
                    <a:pt x="0" y="536"/>
                  </a:lnTo>
                  <a:lnTo>
                    <a:pt x="0" y="536"/>
                  </a:lnTo>
                  <a:lnTo>
                    <a:pt x="1" y="509"/>
                  </a:lnTo>
                  <a:lnTo>
                    <a:pt x="2" y="481"/>
                  </a:lnTo>
                  <a:lnTo>
                    <a:pt x="6" y="454"/>
                  </a:lnTo>
                  <a:lnTo>
                    <a:pt x="10" y="428"/>
                  </a:lnTo>
                  <a:lnTo>
                    <a:pt x="17" y="403"/>
                  </a:lnTo>
                  <a:lnTo>
                    <a:pt x="24" y="377"/>
                  </a:lnTo>
                  <a:lnTo>
                    <a:pt x="32" y="352"/>
                  </a:lnTo>
                  <a:lnTo>
                    <a:pt x="42" y="328"/>
                  </a:lnTo>
                  <a:lnTo>
                    <a:pt x="53" y="303"/>
                  </a:lnTo>
                  <a:lnTo>
                    <a:pt x="64" y="280"/>
                  </a:lnTo>
                  <a:lnTo>
                    <a:pt x="77" y="259"/>
                  </a:lnTo>
                  <a:lnTo>
                    <a:pt x="92" y="237"/>
                  </a:lnTo>
                  <a:lnTo>
                    <a:pt x="106" y="216"/>
                  </a:lnTo>
                  <a:lnTo>
                    <a:pt x="122" y="195"/>
                  </a:lnTo>
                  <a:lnTo>
                    <a:pt x="139" y="176"/>
                  </a:lnTo>
                  <a:lnTo>
                    <a:pt x="156" y="157"/>
                  </a:lnTo>
                  <a:lnTo>
                    <a:pt x="175" y="140"/>
                  </a:lnTo>
                  <a:lnTo>
                    <a:pt x="194" y="123"/>
                  </a:lnTo>
                  <a:lnTo>
                    <a:pt x="215" y="106"/>
                  </a:lnTo>
                  <a:lnTo>
                    <a:pt x="236" y="91"/>
                  </a:lnTo>
                  <a:lnTo>
                    <a:pt x="258" y="78"/>
                  </a:lnTo>
                  <a:lnTo>
                    <a:pt x="281" y="65"/>
                  </a:lnTo>
                  <a:lnTo>
                    <a:pt x="304" y="53"/>
                  </a:lnTo>
                  <a:lnTo>
                    <a:pt x="327" y="42"/>
                  </a:lnTo>
                  <a:lnTo>
                    <a:pt x="351" y="33"/>
                  </a:lnTo>
                  <a:lnTo>
                    <a:pt x="376" y="25"/>
                  </a:lnTo>
                  <a:lnTo>
                    <a:pt x="402" y="17"/>
                  </a:lnTo>
                  <a:lnTo>
                    <a:pt x="428" y="11"/>
                  </a:lnTo>
                  <a:lnTo>
                    <a:pt x="454" y="6"/>
                  </a:lnTo>
                  <a:lnTo>
                    <a:pt x="481" y="3"/>
                  </a:lnTo>
                  <a:lnTo>
                    <a:pt x="508" y="0"/>
                  </a:lnTo>
                  <a:lnTo>
                    <a:pt x="535" y="0"/>
                  </a:lnTo>
                  <a:lnTo>
                    <a:pt x="535" y="0"/>
                  </a:lnTo>
                  <a:lnTo>
                    <a:pt x="563" y="0"/>
                  </a:lnTo>
                  <a:lnTo>
                    <a:pt x="591" y="3"/>
                  </a:lnTo>
                  <a:lnTo>
                    <a:pt x="617" y="6"/>
                  </a:lnTo>
                  <a:lnTo>
                    <a:pt x="644" y="11"/>
                  </a:lnTo>
                  <a:lnTo>
                    <a:pt x="670" y="17"/>
                  </a:lnTo>
                  <a:lnTo>
                    <a:pt x="695" y="25"/>
                  </a:lnTo>
                  <a:lnTo>
                    <a:pt x="720" y="33"/>
                  </a:lnTo>
                  <a:lnTo>
                    <a:pt x="744" y="42"/>
                  </a:lnTo>
                  <a:lnTo>
                    <a:pt x="768" y="53"/>
                  </a:lnTo>
                  <a:lnTo>
                    <a:pt x="791" y="65"/>
                  </a:lnTo>
                  <a:lnTo>
                    <a:pt x="814" y="78"/>
                  </a:lnTo>
                  <a:lnTo>
                    <a:pt x="835" y="91"/>
                  </a:lnTo>
                  <a:lnTo>
                    <a:pt x="857" y="106"/>
                  </a:lnTo>
                  <a:lnTo>
                    <a:pt x="876" y="123"/>
                  </a:lnTo>
                  <a:lnTo>
                    <a:pt x="896" y="140"/>
                  </a:lnTo>
                  <a:lnTo>
                    <a:pt x="914" y="157"/>
                  </a:lnTo>
                  <a:lnTo>
                    <a:pt x="933" y="176"/>
                  </a:lnTo>
                  <a:lnTo>
                    <a:pt x="949" y="195"/>
                  </a:lnTo>
                  <a:lnTo>
                    <a:pt x="965" y="216"/>
                  </a:lnTo>
                  <a:lnTo>
                    <a:pt x="980" y="237"/>
                  </a:lnTo>
                  <a:lnTo>
                    <a:pt x="994" y="259"/>
                  </a:lnTo>
                  <a:lnTo>
                    <a:pt x="1006" y="280"/>
                  </a:lnTo>
                  <a:lnTo>
                    <a:pt x="1019" y="303"/>
                  </a:lnTo>
                  <a:lnTo>
                    <a:pt x="1029" y="328"/>
                  </a:lnTo>
                  <a:lnTo>
                    <a:pt x="1039" y="352"/>
                  </a:lnTo>
                  <a:lnTo>
                    <a:pt x="1048" y="377"/>
                  </a:lnTo>
                  <a:lnTo>
                    <a:pt x="1055" y="403"/>
                  </a:lnTo>
                  <a:lnTo>
                    <a:pt x="1060" y="428"/>
                  </a:lnTo>
                  <a:lnTo>
                    <a:pt x="1065" y="454"/>
                  </a:lnTo>
                  <a:lnTo>
                    <a:pt x="1068" y="481"/>
                  </a:lnTo>
                  <a:lnTo>
                    <a:pt x="1071" y="509"/>
                  </a:lnTo>
                  <a:lnTo>
                    <a:pt x="1072" y="536"/>
                  </a:lnTo>
                  <a:lnTo>
                    <a:pt x="1072" y="536"/>
                  </a:lnTo>
                  <a:close/>
                </a:path>
              </a:pathLst>
            </a:custGeom>
            <a:solidFill>
              <a:srgbClr val="FB6E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115" name="Freeform 35">
              <a:extLst>
                <a:ext uri="{FF2B5EF4-FFF2-40B4-BE49-F238E27FC236}">
                  <a16:creationId xmlns:a16="http://schemas.microsoft.com/office/drawing/2014/main" id="{D74C6808-37BA-4A86-83C7-100C5B4A449A}"/>
                </a:ext>
              </a:extLst>
            </p:cNvPr>
            <p:cNvSpPr>
              <a:spLocks/>
            </p:cNvSpPr>
            <p:nvPr userDrawn="1"/>
          </p:nvSpPr>
          <p:spPr bwMode="auto">
            <a:xfrm>
              <a:off x="5113341" y="3057526"/>
              <a:ext cx="38100" cy="55563"/>
            </a:xfrm>
            <a:custGeom>
              <a:avLst/>
              <a:gdLst>
                <a:gd name="T0" fmla="*/ 34 w 47"/>
                <a:gd name="T1" fmla="*/ 69 h 69"/>
                <a:gd name="T2" fmla="*/ 34 w 47"/>
                <a:gd name="T3" fmla="*/ 44 h 69"/>
                <a:gd name="T4" fmla="*/ 34 w 47"/>
                <a:gd name="T5" fmla="*/ 44 h 69"/>
                <a:gd name="T6" fmla="*/ 39 w 47"/>
                <a:gd name="T7" fmla="*/ 40 h 69"/>
                <a:gd name="T8" fmla="*/ 44 w 47"/>
                <a:gd name="T9" fmla="*/ 36 h 69"/>
                <a:gd name="T10" fmla="*/ 46 w 47"/>
                <a:gd name="T11" fmla="*/ 30 h 69"/>
                <a:gd name="T12" fmla="*/ 47 w 47"/>
                <a:gd name="T13" fmla="*/ 23 h 69"/>
                <a:gd name="T14" fmla="*/ 47 w 47"/>
                <a:gd name="T15" fmla="*/ 23 h 69"/>
                <a:gd name="T16" fmla="*/ 46 w 47"/>
                <a:gd name="T17" fmla="*/ 18 h 69"/>
                <a:gd name="T18" fmla="*/ 45 w 47"/>
                <a:gd name="T19" fmla="*/ 14 h 69"/>
                <a:gd name="T20" fmla="*/ 43 w 47"/>
                <a:gd name="T21" fmla="*/ 10 h 69"/>
                <a:gd name="T22" fmla="*/ 40 w 47"/>
                <a:gd name="T23" fmla="*/ 7 h 69"/>
                <a:gd name="T24" fmla="*/ 37 w 47"/>
                <a:gd name="T25" fmla="*/ 3 h 69"/>
                <a:gd name="T26" fmla="*/ 32 w 47"/>
                <a:gd name="T27" fmla="*/ 1 h 69"/>
                <a:gd name="T28" fmla="*/ 28 w 47"/>
                <a:gd name="T29" fmla="*/ 0 h 69"/>
                <a:gd name="T30" fmla="*/ 23 w 47"/>
                <a:gd name="T31" fmla="*/ 0 h 69"/>
                <a:gd name="T32" fmla="*/ 23 w 47"/>
                <a:gd name="T33" fmla="*/ 0 h 69"/>
                <a:gd name="T34" fmla="*/ 18 w 47"/>
                <a:gd name="T35" fmla="*/ 0 h 69"/>
                <a:gd name="T36" fmla="*/ 14 w 47"/>
                <a:gd name="T37" fmla="*/ 1 h 69"/>
                <a:gd name="T38" fmla="*/ 10 w 47"/>
                <a:gd name="T39" fmla="*/ 3 h 69"/>
                <a:gd name="T40" fmla="*/ 7 w 47"/>
                <a:gd name="T41" fmla="*/ 7 h 69"/>
                <a:gd name="T42" fmla="*/ 3 w 47"/>
                <a:gd name="T43" fmla="*/ 10 h 69"/>
                <a:gd name="T44" fmla="*/ 1 w 47"/>
                <a:gd name="T45" fmla="*/ 14 h 69"/>
                <a:gd name="T46" fmla="*/ 0 w 47"/>
                <a:gd name="T47" fmla="*/ 18 h 69"/>
                <a:gd name="T48" fmla="*/ 0 w 47"/>
                <a:gd name="T49" fmla="*/ 23 h 69"/>
                <a:gd name="T50" fmla="*/ 0 w 47"/>
                <a:gd name="T51" fmla="*/ 23 h 69"/>
                <a:gd name="T52" fmla="*/ 1 w 47"/>
                <a:gd name="T53" fmla="*/ 30 h 69"/>
                <a:gd name="T54" fmla="*/ 3 w 47"/>
                <a:gd name="T55" fmla="*/ 36 h 69"/>
                <a:gd name="T56" fmla="*/ 7 w 47"/>
                <a:gd name="T57" fmla="*/ 40 h 69"/>
                <a:gd name="T58" fmla="*/ 11 w 47"/>
                <a:gd name="T59" fmla="*/ 44 h 69"/>
                <a:gd name="T60" fmla="*/ 11 w 47"/>
                <a:gd name="T61"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 h="69">
                  <a:moveTo>
                    <a:pt x="34" y="69"/>
                  </a:moveTo>
                  <a:lnTo>
                    <a:pt x="34" y="44"/>
                  </a:lnTo>
                  <a:lnTo>
                    <a:pt x="34" y="44"/>
                  </a:lnTo>
                  <a:lnTo>
                    <a:pt x="39" y="40"/>
                  </a:lnTo>
                  <a:lnTo>
                    <a:pt x="44" y="36"/>
                  </a:lnTo>
                  <a:lnTo>
                    <a:pt x="46" y="30"/>
                  </a:lnTo>
                  <a:lnTo>
                    <a:pt x="47" y="23"/>
                  </a:lnTo>
                  <a:lnTo>
                    <a:pt x="47" y="23"/>
                  </a:lnTo>
                  <a:lnTo>
                    <a:pt x="46" y="18"/>
                  </a:lnTo>
                  <a:lnTo>
                    <a:pt x="45" y="14"/>
                  </a:lnTo>
                  <a:lnTo>
                    <a:pt x="43" y="10"/>
                  </a:lnTo>
                  <a:lnTo>
                    <a:pt x="40" y="7"/>
                  </a:lnTo>
                  <a:lnTo>
                    <a:pt x="37" y="3"/>
                  </a:lnTo>
                  <a:lnTo>
                    <a:pt x="32" y="1"/>
                  </a:lnTo>
                  <a:lnTo>
                    <a:pt x="28" y="0"/>
                  </a:lnTo>
                  <a:lnTo>
                    <a:pt x="23" y="0"/>
                  </a:lnTo>
                  <a:lnTo>
                    <a:pt x="23" y="0"/>
                  </a:lnTo>
                  <a:lnTo>
                    <a:pt x="18" y="0"/>
                  </a:lnTo>
                  <a:lnTo>
                    <a:pt x="14" y="1"/>
                  </a:lnTo>
                  <a:lnTo>
                    <a:pt x="10" y="3"/>
                  </a:lnTo>
                  <a:lnTo>
                    <a:pt x="7" y="7"/>
                  </a:lnTo>
                  <a:lnTo>
                    <a:pt x="3" y="10"/>
                  </a:lnTo>
                  <a:lnTo>
                    <a:pt x="1" y="14"/>
                  </a:lnTo>
                  <a:lnTo>
                    <a:pt x="0" y="18"/>
                  </a:lnTo>
                  <a:lnTo>
                    <a:pt x="0" y="23"/>
                  </a:lnTo>
                  <a:lnTo>
                    <a:pt x="0" y="23"/>
                  </a:lnTo>
                  <a:lnTo>
                    <a:pt x="1" y="30"/>
                  </a:lnTo>
                  <a:lnTo>
                    <a:pt x="3" y="36"/>
                  </a:lnTo>
                  <a:lnTo>
                    <a:pt x="7" y="40"/>
                  </a:lnTo>
                  <a:lnTo>
                    <a:pt x="11" y="44"/>
                  </a:lnTo>
                  <a:lnTo>
                    <a:pt x="11" y="69"/>
                  </a:lnTo>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116" name="Freeform 36">
              <a:extLst>
                <a:ext uri="{FF2B5EF4-FFF2-40B4-BE49-F238E27FC236}">
                  <a16:creationId xmlns:a16="http://schemas.microsoft.com/office/drawing/2014/main" id="{20464056-E566-4D7B-B179-C581C1162D55}"/>
                </a:ext>
              </a:extLst>
            </p:cNvPr>
            <p:cNvSpPr>
              <a:spLocks/>
            </p:cNvSpPr>
            <p:nvPr userDrawn="1"/>
          </p:nvSpPr>
          <p:spPr bwMode="auto">
            <a:xfrm>
              <a:off x="4833941" y="3113088"/>
              <a:ext cx="596900" cy="298450"/>
            </a:xfrm>
            <a:custGeom>
              <a:avLst/>
              <a:gdLst>
                <a:gd name="T0" fmla="*/ 0 w 750"/>
                <a:gd name="T1" fmla="*/ 376 h 376"/>
                <a:gd name="T2" fmla="*/ 1 w 750"/>
                <a:gd name="T3" fmla="*/ 356 h 376"/>
                <a:gd name="T4" fmla="*/ 4 w 750"/>
                <a:gd name="T5" fmla="*/ 318 h 376"/>
                <a:gd name="T6" fmla="*/ 12 w 750"/>
                <a:gd name="T7" fmla="*/ 281 h 376"/>
                <a:gd name="T8" fmla="*/ 23 w 750"/>
                <a:gd name="T9" fmla="*/ 247 h 376"/>
                <a:gd name="T10" fmla="*/ 38 w 750"/>
                <a:gd name="T11" fmla="*/ 213 h 376"/>
                <a:gd name="T12" fmla="*/ 55 w 750"/>
                <a:gd name="T13" fmla="*/ 181 h 376"/>
                <a:gd name="T14" fmla="*/ 74 w 750"/>
                <a:gd name="T15" fmla="*/ 151 h 376"/>
                <a:gd name="T16" fmla="*/ 97 w 750"/>
                <a:gd name="T17" fmla="*/ 123 h 376"/>
                <a:gd name="T18" fmla="*/ 123 w 750"/>
                <a:gd name="T19" fmla="*/ 98 h 376"/>
                <a:gd name="T20" fmla="*/ 150 w 750"/>
                <a:gd name="T21" fmla="*/ 75 h 376"/>
                <a:gd name="T22" fmla="*/ 180 w 750"/>
                <a:gd name="T23" fmla="*/ 54 h 376"/>
                <a:gd name="T24" fmla="*/ 213 w 750"/>
                <a:gd name="T25" fmla="*/ 37 h 376"/>
                <a:gd name="T26" fmla="*/ 246 w 750"/>
                <a:gd name="T27" fmla="*/ 23 h 376"/>
                <a:gd name="T28" fmla="*/ 282 w 750"/>
                <a:gd name="T29" fmla="*/ 12 h 376"/>
                <a:gd name="T30" fmla="*/ 319 w 750"/>
                <a:gd name="T31" fmla="*/ 5 h 376"/>
                <a:gd name="T32" fmla="*/ 355 w 750"/>
                <a:gd name="T33" fmla="*/ 0 h 376"/>
                <a:gd name="T34" fmla="*/ 375 w 750"/>
                <a:gd name="T35" fmla="*/ 0 h 376"/>
                <a:gd name="T36" fmla="*/ 414 w 750"/>
                <a:gd name="T37" fmla="*/ 2 h 376"/>
                <a:gd name="T38" fmla="*/ 451 w 750"/>
                <a:gd name="T39" fmla="*/ 8 h 376"/>
                <a:gd name="T40" fmla="*/ 487 w 750"/>
                <a:gd name="T41" fmla="*/ 17 h 376"/>
                <a:gd name="T42" fmla="*/ 521 w 750"/>
                <a:gd name="T43" fmla="*/ 30 h 376"/>
                <a:gd name="T44" fmla="*/ 553 w 750"/>
                <a:gd name="T45" fmla="*/ 45 h 376"/>
                <a:gd name="T46" fmla="*/ 585 w 750"/>
                <a:gd name="T47" fmla="*/ 65 h 376"/>
                <a:gd name="T48" fmla="*/ 613 w 750"/>
                <a:gd name="T49" fmla="*/ 85 h 376"/>
                <a:gd name="T50" fmla="*/ 641 w 750"/>
                <a:gd name="T51" fmla="*/ 110 h 376"/>
                <a:gd name="T52" fmla="*/ 665 w 750"/>
                <a:gd name="T53" fmla="*/ 137 h 376"/>
                <a:gd name="T54" fmla="*/ 686 w 750"/>
                <a:gd name="T55" fmla="*/ 166 h 376"/>
                <a:gd name="T56" fmla="*/ 705 w 750"/>
                <a:gd name="T57" fmla="*/ 196 h 376"/>
                <a:gd name="T58" fmla="*/ 720 w 750"/>
                <a:gd name="T59" fmla="*/ 229 h 376"/>
                <a:gd name="T60" fmla="*/ 733 w 750"/>
                <a:gd name="T61" fmla="*/ 264 h 376"/>
                <a:gd name="T62" fmla="*/ 742 w 750"/>
                <a:gd name="T63" fmla="*/ 300 h 376"/>
                <a:gd name="T64" fmla="*/ 748 w 750"/>
                <a:gd name="T65" fmla="*/ 337 h 376"/>
                <a:gd name="T66" fmla="*/ 750 w 750"/>
                <a:gd name="T6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0" h="376">
                  <a:moveTo>
                    <a:pt x="750" y="376"/>
                  </a:moveTo>
                  <a:lnTo>
                    <a:pt x="0" y="376"/>
                  </a:lnTo>
                  <a:lnTo>
                    <a:pt x="0" y="376"/>
                  </a:lnTo>
                  <a:lnTo>
                    <a:pt x="1" y="356"/>
                  </a:lnTo>
                  <a:lnTo>
                    <a:pt x="2" y="337"/>
                  </a:lnTo>
                  <a:lnTo>
                    <a:pt x="4" y="318"/>
                  </a:lnTo>
                  <a:lnTo>
                    <a:pt x="8" y="300"/>
                  </a:lnTo>
                  <a:lnTo>
                    <a:pt x="12" y="281"/>
                  </a:lnTo>
                  <a:lnTo>
                    <a:pt x="17" y="264"/>
                  </a:lnTo>
                  <a:lnTo>
                    <a:pt x="23" y="247"/>
                  </a:lnTo>
                  <a:lnTo>
                    <a:pt x="29" y="229"/>
                  </a:lnTo>
                  <a:lnTo>
                    <a:pt x="38" y="213"/>
                  </a:lnTo>
                  <a:lnTo>
                    <a:pt x="46" y="196"/>
                  </a:lnTo>
                  <a:lnTo>
                    <a:pt x="55" y="181"/>
                  </a:lnTo>
                  <a:lnTo>
                    <a:pt x="64" y="166"/>
                  </a:lnTo>
                  <a:lnTo>
                    <a:pt x="74" y="151"/>
                  </a:lnTo>
                  <a:lnTo>
                    <a:pt x="86" y="137"/>
                  </a:lnTo>
                  <a:lnTo>
                    <a:pt x="97" y="123"/>
                  </a:lnTo>
                  <a:lnTo>
                    <a:pt x="110" y="110"/>
                  </a:lnTo>
                  <a:lnTo>
                    <a:pt x="123" y="98"/>
                  </a:lnTo>
                  <a:lnTo>
                    <a:pt x="137" y="85"/>
                  </a:lnTo>
                  <a:lnTo>
                    <a:pt x="150" y="75"/>
                  </a:lnTo>
                  <a:lnTo>
                    <a:pt x="165" y="65"/>
                  </a:lnTo>
                  <a:lnTo>
                    <a:pt x="180" y="54"/>
                  </a:lnTo>
                  <a:lnTo>
                    <a:pt x="196" y="45"/>
                  </a:lnTo>
                  <a:lnTo>
                    <a:pt x="213" y="37"/>
                  </a:lnTo>
                  <a:lnTo>
                    <a:pt x="229" y="30"/>
                  </a:lnTo>
                  <a:lnTo>
                    <a:pt x="246" y="23"/>
                  </a:lnTo>
                  <a:lnTo>
                    <a:pt x="263" y="17"/>
                  </a:lnTo>
                  <a:lnTo>
                    <a:pt x="282" y="12"/>
                  </a:lnTo>
                  <a:lnTo>
                    <a:pt x="300" y="8"/>
                  </a:lnTo>
                  <a:lnTo>
                    <a:pt x="319" y="5"/>
                  </a:lnTo>
                  <a:lnTo>
                    <a:pt x="337" y="2"/>
                  </a:lnTo>
                  <a:lnTo>
                    <a:pt x="355" y="0"/>
                  </a:lnTo>
                  <a:lnTo>
                    <a:pt x="375" y="0"/>
                  </a:lnTo>
                  <a:lnTo>
                    <a:pt x="375" y="0"/>
                  </a:lnTo>
                  <a:lnTo>
                    <a:pt x="395" y="0"/>
                  </a:lnTo>
                  <a:lnTo>
                    <a:pt x="414" y="2"/>
                  </a:lnTo>
                  <a:lnTo>
                    <a:pt x="433" y="5"/>
                  </a:lnTo>
                  <a:lnTo>
                    <a:pt x="451" y="8"/>
                  </a:lnTo>
                  <a:lnTo>
                    <a:pt x="469" y="12"/>
                  </a:lnTo>
                  <a:lnTo>
                    <a:pt x="487" y="17"/>
                  </a:lnTo>
                  <a:lnTo>
                    <a:pt x="504" y="23"/>
                  </a:lnTo>
                  <a:lnTo>
                    <a:pt x="521" y="30"/>
                  </a:lnTo>
                  <a:lnTo>
                    <a:pt x="537" y="37"/>
                  </a:lnTo>
                  <a:lnTo>
                    <a:pt x="553" y="45"/>
                  </a:lnTo>
                  <a:lnTo>
                    <a:pt x="570" y="54"/>
                  </a:lnTo>
                  <a:lnTo>
                    <a:pt x="585" y="65"/>
                  </a:lnTo>
                  <a:lnTo>
                    <a:pt x="599" y="75"/>
                  </a:lnTo>
                  <a:lnTo>
                    <a:pt x="613" y="85"/>
                  </a:lnTo>
                  <a:lnTo>
                    <a:pt x="627" y="98"/>
                  </a:lnTo>
                  <a:lnTo>
                    <a:pt x="641" y="110"/>
                  </a:lnTo>
                  <a:lnTo>
                    <a:pt x="652" y="123"/>
                  </a:lnTo>
                  <a:lnTo>
                    <a:pt x="665" y="137"/>
                  </a:lnTo>
                  <a:lnTo>
                    <a:pt x="675" y="151"/>
                  </a:lnTo>
                  <a:lnTo>
                    <a:pt x="686" y="166"/>
                  </a:lnTo>
                  <a:lnTo>
                    <a:pt x="696" y="181"/>
                  </a:lnTo>
                  <a:lnTo>
                    <a:pt x="705" y="196"/>
                  </a:lnTo>
                  <a:lnTo>
                    <a:pt x="714" y="213"/>
                  </a:lnTo>
                  <a:lnTo>
                    <a:pt x="720" y="229"/>
                  </a:lnTo>
                  <a:lnTo>
                    <a:pt x="727" y="247"/>
                  </a:lnTo>
                  <a:lnTo>
                    <a:pt x="733" y="264"/>
                  </a:lnTo>
                  <a:lnTo>
                    <a:pt x="739" y="281"/>
                  </a:lnTo>
                  <a:lnTo>
                    <a:pt x="742" y="300"/>
                  </a:lnTo>
                  <a:lnTo>
                    <a:pt x="746" y="318"/>
                  </a:lnTo>
                  <a:lnTo>
                    <a:pt x="748" y="337"/>
                  </a:lnTo>
                  <a:lnTo>
                    <a:pt x="750" y="356"/>
                  </a:lnTo>
                  <a:lnTo>
                    <a:pt x="750" y="376"/>
                  </a:lnTo>
                  <a:lnTo>
                    <a:pt x="750" y="376"/>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117" name="Freeform 37">
              <a:extLst>
                <a:ext uri="{FF2B5EF4-FFF2-40B4-BE49-F238E27FC236}">
                  <a16:creationId xmlns:a16="http://schemas.microsoft.com/office/drawing/2014/main" id="{B4FB92FF-832D-4BAF-81B8-92516DD7441F}"/>
                </a:ext>
              </a:extLst>
            </p:cNvPr>
            <p:cNvSpPr>
              <a:spLocks/>
            </p:cNvSpPr>
            <p:nvPr userDrawn="1"/>
          </p:nvSpPr>
          <p:spPr bwMode="auto">
            <a:xfrm>
              <a:off x="4883153" y="3162301"/>
              <a:ext cx="195263" cy="195263"/>
            </a:xfrm>
            <a:custGeom>
              <a:avLst/>
              <a:gdLst>
                <a:gd name="T0" fmla="*/ 0 w 246"/>
                <a:gd name="T1" fmla="*/ 248 h 248"/>
                <a:gd name="T2" fmla="*/ 0 w 246"/>
                <a:gd name="T3" fmla="*/ 248 h 248"/>
                <a:gd name="T4" fmla="*/ 5 w 246"/>
                <a:gd name="T5" fmla="*/ 225 h 248"/>
                <a:gd name="T6" fmla="*/ 12 w 246"/>
                <a:gd name="T7" fmla="*/ 203 h 248"/>
                <a:gd name="T8" fmla="*/ 21 w 246"/>
                <a:gd name="T9" fmla="*/ 181 h 248"/>
                <a:gd name="T10" fmla="*/ 32 w 246"/>
                <a:gd name="T11" fmla="*/ 160 h 248"/>
                <a:gd name="T12" fmla="*/ 43 w 246"/>
                <a:gd name="T13" fmla="*/ 141 h 248"/>
                <a:gd name="T14" fmla="*/ 56 w 246"/>
                <a:gd name="T15" fmla="*/ 122 h 248"/>
                <a:gd name="T16" fmla="*/ 70 w 246"/>
                <a:gd name="T17" fmla="*/ 104 h 248"/>
                <a:gd name="T18" fmla="*/ 86 w 246"/>
                <a:gd name="T19" fmla="*/ 88 h 248"/>
                <a:gd name="T20" fmla="*/ 102 w 246"/>
                <a:gd name="T21" fmla="*/ 72 h 248"/>
                <a:gd name="T22" fmla="*/ 120 w 246"/>
                <a:gd name="T23" fmla="*/ 58 h 248"/>
                <a:gd name="T24" fmla="*/ 139 w 246"/>
                <a:gd name="T25" fmla="*/ 44 h 248"/>
                <a:gd name="T26" fmla="*/ 158 w 246"/>
                <a:gd name="T27" fmla="*/ 32 h 248"/>
                <a:gd name="T28" fmla="*/ 179 w 246"/>
                <a:gd name="T29" fmla="*/ 22 h 248"/>
                <a:gd name="T30" fmla="*/ 201 w 246"/>
                <a:gd name="T31" fmla="*/ 14 h 248"/>
                <a:gd name="T32" fmla="*/ 223 w 246"/>
                <a:gd name="T33" fmla="*/ 6 h 248"/>
                <a:gd name="T34" fmla="*/ 246 w 246"/>
                <a:gd name="T35"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6" h="248">
                  <a:moveTo>
                    <a:pt x="0" y="248"/>
                  </a:moveTo>
                  <a:lnTo>
                    <a:pt x="0" y="248"/>
                  </a:lnTo>
                  <a:lnTo>
                    <a:pt x="5" y="225"/>
                  </a:lnTo>
                  <a:lnTo>
                    <a:pt x="12" y="203"/>
                  </a:lnTo>
                  <a:lnTo>
                    <a:pt x="21" y="181"/>
                  </a:lnTo>
                  <a:lnTo>
                    <a:pt x="32" y="160"/>
                  </a:lnTo>
                  <a:lnTo>
                    <a:pt x="43" y="141"/>
                  </a:lnTo>
                  <a:lnTo>
                    <a:pt x="56" y="122"/>
                  </a:lnTo>
                  <a:lnTo>
                    <a:pt x="70" y="104"/>
                  </a:lnTo>
                  <a:lnTo>
                    <a:pt x="86" y="88"/>
                  </a:lnTo>
                  <a:lnTo>
                    <a:pt x="102" y="72"/>
                  </a:lnTo>
                  <a:lnTo>
                    <a:pt x="120" y="58"/>
                  </a:lnTo>
                  <a:lnTo>
                    <a:pt x="139" y="44"/>
                  </a:lnTo>
                  <a:lnTo>
                    <a:pt x="158" y="32"/>
                  </a:lnTo>
                  <a:lnTo>
                    <a:pt x="179" y="22"/>
                  </a:lnTo>
                  <a:lnTo>
                    <a:pt x="201" y="14"/>
                  </a:lnTo>
                  <a:lnTo>
                    <a:pt x="223" y="6"/>
                  </a:lnTo>
                  <a:lnTo>
                    <a:pt x="246" y="0"/>
                  </a:lnTo>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sp>
          <p:nvSpPr>
            <p:cNvPr id="118" name="Freeform 38">
              <a:extLst>
                <a:ext uri="{FF2B5EF4-FFF2-40B4-BE49-F238E27FC236}">
                  <a16:creationId xmlns:a16="http://schemas.microsoft.com/office/drawing/2014/main" id="{13F0DE10-8207-46D2-95D5-52E4CE229A27}"/>
                </a:ext>
              </a:extLst>
            </p:cNvPr>
            <p:cNvSpPr>
              <a:spLocks/>
            </p:cNvSpPr>
            <p:nvPr userDrawn="1"/>
          </p:nvSpPr>
          <p:spPr bwMode="auto">
            <a:xfrm>
              <a:off x="4805366" y="3440113"/>
              <a:ext cx="654050" cy="22225"/>
            </a:xfrm>
            <a:custGeom>
              <a:avLst/>
              <a:gdLst>
                <a:gd name="T0" fmla="*/ 822 w 822"/>
                <a:gd name="T1" fmla="*/ 17 h 28"/>
                <a:gd name="T2" fmla="*/ 822 w 822"/>
                <a:gd name="T3" fmla="*/ 17 h 28"/>
                <a:gd name="T4" fmla="*/ 821 w 822"/>
                <a:gd name="T5" fmla="*/ 21 h 28"/>
                <a:gd name="T6" fmla="*/ 819 w 822"/>
                <a:gd name="T7" fmla="*/ 25 h 28"/>
                <a:gd name="T8" fmla="*/ 815 w 822"/>
                <a:gd name="T9" fmla="*/ 27 h 28"/>
                <a:gd name="T10" fmla="*/ 811 w 822"/>
                <a:gd name="T11" fmla="*/ 28 h 28"/>
                <a:gd name="T12" fmla="*/ 12 w 822"/>
                <a:gd name="T13" fmla="*/ 28 h 28"/>
                <a:gd name="T14" fmla="*/ 12 w 822"/>
                <a:gd name="T15" fmla="*/ 28 h 28"/>
                <a:gd name="T16" fmla="*/ 8 w 822"/>
                <a:gd name="T17" fmla="*/ 27 h 28"/>
                <a:gd name="T18" fmla="*/ 4 w 822"/>
                <a:gd name="T19" fmla="*/ 25 h 28"/>
                <a:gd name="T20" fmla="*/ 1 w 822"/>
                <a:gd name="T21" fmla="*/ 21 h 28"/>
                <a:gd name="T22" fmla="*/ 0 w 822"/>
                <a:gd name="T23" fmla="*/ 17 h 28"/>
                <a:gd name="T24" fmla="*/ 0 w 822"/>
                <a:gd name="T25" fmla="*/ 12 h 28"/>
                <a:gd name="T26" fmla="*/ 0 w 822"/>
                <a:gd name="T27" fmla="*/ 12 h 28"/>
                <a:gd name="T28" fmla="*/ 1 w 822"/>
                <a:gd name="T29" fmla="*/ 7 h 28"/>
                <a:gd name="T30" fmla="*/ 4 w 822"/>
                <a:gd name="T31" fmla="*/ 4 h 28"/>
                <a:gd name="T32" fmla="*/ 8 w 822"/>
                <a:gd name="T33" fmla="*/ 2 h 28"/>
                <a:gd name="T34" fmla="*/ 12 w 822"/>
                <a:gd name="T35" fmla="*/ 0 h 28"/>
                <a:gd name="T36" fmla="*/ 811 w 822"/>
                <a:gd name="T37" fmla="*/ 0 h 28"/>
                <a:gd name="T38" fmla="*/ 811 w 822"/>
                <a:gd name="T39" fmla="*/ 0 h 28"/>
                <a:gd name="T40" fmla="*/ 815 w 822"/>
                <a:gd name="T41" fmla="*/ 2 h 28"/>
                <a:gd name="T42" fmla="*/ 819 w 822"/>
                <a:gd name="T43" fmla="*/ 4 h 28"/>
                <a:gd name="T44" fmla="*/ 821 w 822"/>
                <a:gd name="T45" fmla="*/ 7 h 28"/>
                <a:gd name="T46" fmla="*/ 822 w 822"/>
                <a:gd name="T47" fmla="*/ 12 h 28"/>
                <a:gd name="T48" fmla="*/ 822 w 822"/>
                <a:gd name="T49"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2" h="28">
                  <a:moveTo>
                    <a:pt x="822" y="17"/>
                  </a:moveTo>
                  <a:lnTo>
                    <a:pt x="822" y="17"/>
                  </a:lnTo>
                  <a:lnTo>
                    <a:pt x="821" y="21"/>
                  </a:lnTo>
                  <a:lnTo>
                    <a:pt x="819" y="25"/>
                  </a:lnTo>
                  <a:lnTo>
                    <a:pt x="815" y="27"/>
                  </a:lnTo>
                  <a:lnTo>
                    <a:pt x="811" y="28"/>
                  </a:lnTo>
                  <a:lnTo>
                    <a:pt x="12" y="28"/>
                  </a:lnTo>
                  <a:lnTo>
                    <a:pt x="12" y="28"/>
                  </a:lnTo>
                  <a:lnTo>
                    <a:pt x="8" y="27"/>
                  </a:lnTo>
                  <a:lnTo>
                    <a:pt x="4" y="25"/>
                  </a:lnTo>
                  <a:lnTo>
                    <a:pt x="1" y="21"/>
                  </a:lnTo>
                  <a:lnTo>
                    <a:pt x="0" y="17"/>
                  </a:lnTo>
                  <a:lnTo>
                    <a:pt x="0" y="12"/>
                  </a:lnTo>
                  <a:lnTo>
                    <a:pt x="0" y="12"/>
                  </a:lnTo>
                  <a:lnTo>
                    <a:pt x="1" y="7"/>
                  </a:lnTo>
                  <a:lnTo>
                    <a:pt x="4" y="4"/>
                  </a:lnTo>
                  <a:lnTo>
                    <a:pt x="8" y="2"/>
                  </a:lnTo>
                  <a:lnTo>
                    <a:pt x="12" y="0"/>
                  </a:lnTo>
                  <a:lnTo>
                    <a:pt x="811" y="0"/>
                  </a:lnTo>
                  <a:lnTo>
                    <a:pt x="811" y="0"/>
                  </a:lnTo>
                  <a:lnTo>
                    <a:pt x="815" y="2"/>
                  </a:lnTo>
                  <a:lnTo>
                    <a:pt x="819" y="4"/>
                  </a:lnTo>
                  <a:lnTo>
                    <a:pt x="821" y="7"/>
                  </a:lnTo>
                  <a:lnTo>
                    <a:pt x="822" y="12"/>
                  </a:lnTo>
                  <a:lnTo>
                    <a:pt x="822" y="17"/>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400"/>
            </a:p>
          </p:txBody>
        </p:sp>
      </p:grpSp>
    </p:spTree>
    <p:extLst>
      <p:ext uri="{BB962C8B-B14F-4D97-AF65-F5344CB8AC3E}">
        <p14:creationId xmlns:p14="http://schemas.microsoft.com/office/powerpoint/2010/main" val="21394000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0873177" y="5204890"/>
            <a:ext cx="1319107" cy="1317413"/>
          </a:xfrm>
          <a:custGeom>
            <a:avLst/>
            <a:gdLst/>
            <a:ahLst/>
            <a:cxnLst/>
            <a:rect l="l" t="t" r="r" b="b"/>
            <a:pathLst>
              <a:path w="989329" h="988060">
                <a:moveTo>
                  <a:pt x="989098" y="987898"/>
                </a:moveTo>
                <a:lnTo>
                  <a:pt x="0" y="987898"/>
                </a:lnTo>
                <a:lnTo>
                  <a:pt x="0" y="0"/>
                </a:lnTo>
                <a:lnTo>
                  <a:pt x="989098" y="987898"/>
                </a:lnTo>
                <a:close/>
              </a:path>
            </a:pathLst>
          </a:custGeom>
          <a:solidFill>
            <a:srgbClr val="EF6291"/>
          </a:solidFill>
        </p:spPr>
        <p:txBody>
          <a:bodyPr wrap="square" lIns="0" tIns="0" rIns="0" bIns="0" rtlCol="0"/>
          <a:lstStyle/>
          <a:p>
            <a:endParaRPr sz="2400"/>
          </a:p>
        </p:txBody>
      </p:sp>
      <p:sp>
        <p:nvSpPr>
          <p:cNvPr id="17" name="bk object 17"/>
          <p:cNvSpPr/>
          <p:nvPr/>
        </p:nvSpPr>
        <p:spPr>
          <a:xfrm>
            <a:off x="8241516" y="5204890"/>
            <a:ext cx="1319107" cy="1317413"/>
          </a:xfrm>
          <a:custGeom>
            <a:avLst/>
            <a:gdLst/>
            <a:ahLst/>
            <a:cxnLst/>
            <a:rect l="l" t="t" r="r" b="b"/>
            <a:pathLst>
              <a:path w="989329" h="988060">
                <a:moveTo>
                  <a:pt x="989098" y="987898"/>
                </a:moveTo>
                <a:lnTo>
                  <a:pt x="0" y="987898"/>
                </a:lnTo>
                <a:lnTo>
                  <a:pt x="989098" y="0"/>
                </a:lnTo>
                <a:lnTo>
                  <a:pt x="989098" y="987898"/>
                </a:lnTo>
                <a:close/>
              </a:path>
            </a:pathLst>
          </a:custGeom>
          <a:solidFill>
            <a:srgbClr val="EF6291"/>
          </a:solidFill>
        </p:spPr>
        <p:txBody>
          <a:bodyPr wrap="square" lIns="0" tIns="0" rIns="0" bIns="0" rtlCol="0"/>
          <a:lstStyle/>
          <a:p>
            <a:endParaRPr sz="2400"/>
          </a:p>
        </p:txBody>
      </p:sp>
      <p:sp>
        <p:nvSpPr>
          <p:cNvPr id="18" name="bk object 18"/>
          <p:cNvSpPr/>
          <p:nvPr/>
        </p:nvSpPr>
        <p:spPr>
          <a:xfrm>
            <a:off x="9560347" y="5204890"/>
            <a:ext cx="1319107" cy="1317413"/>
          </a:xfrm>
          <a:custGeom>
            <a:avLst/>
            <a:gdLst/>
            <a:ahLst/>
            <a:cxnLst/>
            <a:rect l="l" t="t" r="r" b="b"/>
            <a:pathLst>
              <a:path w="989329" h="988060">
                <a:moveTo>
                  <a:pt x="0" y="0"/>
                </a:moveTo>
                <a:lnTo>
                  <a:pt x="989098" y="0"/>
                </a:lnTo>
                <a:lnTo>
                  <a:pt x="989098" y="987898"/>
                </a:lnTo>
                <a:lnTo>
                  <a:pt x="0" y="987898"/>
                </a:lnTo>
                <a:lnTo>
                  <a:pt x="0" y="0"/>
                </a:lnTo>
                <a:close/>
              </a:path>
            </a:pathLst>
          </a:custGeom>
          <a:solidFill>
            <a:srgbClr val="D13369"/>
          </a:solidFill>
        </p:spPr>
        <p:txBody>
          <a:bodyPr wrap="square" lIns="0" tIns="0" rIns="0" bIns="0" rtlCol="0"/>
          <a:lstStyle/>
          <a:p>
            <a:endParaRPr sz="2400"/>
          </a:p>
        </p:txBody>
      </p:sp>
      <p:sp>
        <p:nvSpPr>
          <p:cNvPr id="19" name="bk object 19"/>
          <p:cNvSpPr/>
          <p:nvPr/>
        </p:nvSpPr>
        <p:spPr>
          <a:xfrm>
            <a:off x="10872979" y="5204890"/>
            <a:ext cx="1319107" cy="1317413"/>
          </a:xfrm>
          <a:custGeom>
            <a:avLst/>
            <a:gdLst/>
            <a:ahLst/>
            <a:cxnLst/>
            <a:rect l="l" t="t" r="r" b="b"/>
            <a:pathLst>
              <a:path w="989329" h="988060">
                <a:moveTo>
                  <a:pt x="989098" y="987898"/>
                </a:moveTo>
                <a:lnTo>
                  <a:pt x="0" y="0"/>
                </a:lnTo>
                <a:lnTo>
                  <a:pt x="989098" y="0"/>
                </a:lnTo>
                <a:lnTo>
                  <a:pt x="989098" y="987898"/>
                </a:lnTo>
                <a:close/>
              </a:path>
            </a:pathLst>
          </a:custGeom>
          <a:solidFill>
            <a:srgbClr val="9C244D"/>
          </a:solidFill>
        </p:spPr>
        <p:txBody>
          <a:bodyPr wrap="square" lIns="0" tIns="0" rIns="0" bIns="0" rtlCol="0"/>
          <a:lstStyle/>
          <a:p>
            <a:endParaRPr sz="2400"/>
          </a:p>
        </p:txBody>
      </p:sp>
      <p:sp>
        <p:nvSpPr>
          <p:cNvPr id="20" name="bk object 20"/>
          <p:cNvSpPr/>
          <p:nvPr/>
        </p:nvSpPr>
        <p:spPr>
          <a:xfrm>
            <a:off x="0" y="6522121"/>
            <a:ext cx="12192000" cy="336127"/>
          </a:xfrm>
          <a:custGeom>
            <a:avLst/>
            <a:gdLst/>
            <a:ahLst/>
            <a:cxnLst/>
            <a:rect l="l" t="t" r="r" b="b"/>
            <a:pathLst>
              <a:path w="9144000" h="252095">
                <a:moveTo>
                  <a:pt x="0" y="0"/>
                </a:moveTo>
                <a:lnTo>
                  <a:pt x="9143981" y="0"/>
                </a:lnTo>
                <a:lnTo>
                  <a:pt x="9143981" y="251999"/>
                </a:lnTo>
                <a:lnTo>
                  <a:pt x="0" y="251999"/>
                </a:lnTo>
                <a:lnTo>
                  <a:pt x="0" y="0"/>
                </a:lnTo>
                <a:close/>
              </a:path>
            </a:pathLst>
          </a:custGeom>
          <a:solidFill>
            <a:srgbClr val="2A3890"/>
          </a:solidFill>
        </p:spPr>
        <p:txBody>
          <a:bodyPr wrap="square" lIns="0" tIns="0" rIns="0" bIns="0" rtlCol="0"/>
          <a:lstStyle/>
          <a:p>
            <a:endParaRPr sz="2400"/>
          </a:p>
        </p:txBody>
      </p:sp>
      <p:sp>
        <p:nvSpPr>
          <p:cNvPr id="2" name="Holder 2"/>
          <p:cNvSpPr>
            <a:spLocks noGrp="1"/>
          </p:cNvSpPr>
          <p:nvPr>
            <p:ph type="title"/>
          </p:nvPr>
        </p:nvSpPr>
        <p:spPr>
          <a:xfrm>
            <a:off x="512966" y="311843"/>
            <a:ext cx="11166068" cy="369332"/>
          </a:xfrm>
          <a:prstGeom prst="rect">
            <a:avLst/>
          </a:prstGeom>
        </p:spPr>
        <p:txBody>
          <a:bodyPr wrap="square" lIns="0" tIns="0" rIns="0" bIns="0">
            <a:spAutoFit/>
          </a:bodyPr>
          <a:lstStyle>
            <a:lvl1pPr>
              <a:defRPr sz="2400" b="0" i="0">
                <a:solidFill>
                  <a:srgbClr val="2A3890"/>
                </a:solidFill>
                <a:latin typeface="Arial"/>
                <a:cs typeface="Arial"/>
              </a:defRPr>
            </a:lvl1pPr>
          </a:lstStyle>
          <a:p>
            <a:endParaRPr/>
          </a:p>
        </p:txBody>
      </p:sp>
      <p:sp>
        <p:nvSpPr>
          <p:cNvPr id="3" name="Holder 3"/>
          <p:cNvSpPr>
            <a:spLocks noGrp="1"/>
          </p:cNvSpPr>
          <p:nvPr>
            <p:ph type="body" idx="1"/>
          </p:nvPr>
        </p:nvSpPr>
        <p:spPr>
          <a:xfrm>
            <a:off x="633664" y="1671668"/>
            <a:ext cx="10924669" cy="27699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1"/>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lang="en-IN"/>
          </a:p>
        </p:txBody>
      </p:sp>
      <p:sp>
        <p:nvSpPr>
          <p:cNvPr id="5" name="Holder 5"/>
          <p:cNvSpPr>
            <a:spLocks noGrp="1"/>
          </p:cNvSpPr>
          <p:nvPr>
            <p:ph type="dt" sz="half" idx="6"/>
          </p:nvPr>
        </p:nvSpPr>
        <p:spPr>
          <a:xfrm>
            <a:off x="609600" y="6377941"/>
            <a:ext cx="2804160" cy="276999"/>
          </a:xfrm>
          <a:prstGeom prst="rect">
            <a:avLst/>
          </a:prstGeom>
        </p:spPr>
        <p:txBody>
          <a:bodyPr wrap="square" lIns="0" tIns="0" rIns="0" bIns="0">
            <a:spAutoFit/>
          </a:bodyPr>
          <a:lstStyle>
            <a:lvl1pPr algn="l">
              <a:defRPr>
                <a:solidFill>
                  <a:schemeClr val="tx1">
                    <a:tint val="75000"/>
                  </a:schemeClr>
                </a:solidFill>
              </a:defRPr>
            </a:lvl1pPr>
          </a:lstStyle>
          <a:p>
            <a:fld id="{5677822D-449E-4469-A78C-F1F98499ADF1}" type="datetimeFigureOut">
              <a:rPr lang="en-IN" smtClean="0"/>
              <a:t>28/04/2020</a:t>
            </a:fld>
            <a:endParaRPr lang="en-IN"/>
          </a:p>
        </p:txBody>
      </p:sp>
      <p:sp>
        <p:nvSpPr>
          <p:cNvPr id="6" name="Holder 6"/>
          <p:cNvSpPr>
            <a:spLocks noGrp="1"/>
          </p:cNvSpPr>
          <p:nvPr>
            <p:ph type="sldNum" sz="quarter" idx="7"/>
          </p:nvPr>
        </p:nvSpPr>
        <p:spPr>
          <a:xfrm>
            <a:off x="8778240" y="6377941"/>
            <a:ext cx="2804160" cy="276999"/>
          </a:xfrm>
          <a:prstGeom prst="rect">
            <a:avLst/>
          </a:prstGeom>
        </p:spPr>
        <p:txBody>
          <a:bodyPr wrap="square" lIns="0" tIns="0" rIns="0" bIns="0">
            <a:spAutoFit/>
          </a:bodyPr>
          <a:lstStyle>
            <a:lvl1pPr algn="r">
              <a:defRPr>
                <a:solidFill>
                  <a:schemeClr val="tx1">
                    <a:tint val="75000"/>
                  </a:schemeClr>
                </a:solidFill>
              </a:defRPr>
            </a:lvl1pPr>
          </a:lstStyle>
          <a:p>
            <a:fld id="{A4FB782C-EBC5-4D71-BDA3-003710CF7802}" type="slidenum">
              <a:rPr lang="en-IN" smtClean="0"/>
              <a:t>‹#›</a:t>
            </a:fld>
            <a:endParaRPr lang="en-IN"/>
          </a:p>
        </p:txBody>
      </p:sp>
    </p:spTree>
    <p:extLst>
      <p:ext uri="{BB962C8B-B14F-4D97-AF65-F5344CB8AC3E}">
        <p14:creationId xmlns:p14="http://schemas.microsoft.com/office/powerpoint/2010/main" val="3241834884"/>
      </p:ext>
    </p:extLst>
  </p:cSld>
  <p:clrMap bg1="lt1" tx1="dk1" bg2="lt2" tx2="dk2" accent1="accent1" accent2="accent2" accent3="accent3" accent4="accent4" accent5="accent5" accent6="accent6" hlink="hlink" folHlink="folHlink"/>
  <p:sldLayoutIdLst>
    <p:sldLayoutId id="2147483987" r:id="rId1"/>
    <p:sldLayoutId id="2147483988" r:id="rId2"/>
    <p:sldLayoutId id="2147483989" r:id="rId3"/>
    <p:sldLayoutId id="2147483990" r:id="rId4"/>
    <p:sldLayoutId id="2147483991" r:id="rId5"/>
    <p:sldLayoutId id="2147483992" r:id="rId6"/>
  </p:sldLayoutIdLst>
  <p:txStyles>
    <p:titleStyle>
      <a:lvl1pPr eaLnBrk="1" hangingPunct="1">
        <a:defRPr>
          <a:latin typeface="+mj-lt"/>
          <a:ea typeface="+mj-ea"/>
          <a:cs typeface="+mj-cs"/>
        </a:defRPr>
      </a:lvl1pPr>
    </p:titleStyle>
    <p:body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p:bodyStyle>
    <p:other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0272" y="2144501"/>
            <a:ext cx="5632129" cy="864973"/>
          </a:xfrm>
        </p:spPr>
        <p:txBody>
          <a:bodyPr>
            <a:noAutofit/>
          </a:bodyPr>
          <a:lstStyle/>
          <a:p>
            <a:r>
              <a:rPr lang="en-US" sz="6000" dirty="0"/>
              <a:t>Restaurant</a:t>
            </a:r>
          </a:p>
        </p:txBody>
      </p:sp>
      <p:sp>
        <p:nvSpPr>
          <p:cNvPr id="3" name="Text Placeholder 2"/>
          <p:cNvSpPr>
            <a:spLocks noGrp="1"/>
          </p:cNvSpPr>
          <p:nvPr>
            <p:ph type="body" sz="quarter" idx="35"/>
          </p:nvPr>
        </p:nvSpPr>
        <p:spPr/>
        <p:txBody>
          <a:bodyPr/>
          <a:lstStyle/>
          <a:p>
            <a:r>
              <a:rPr lang="en-US" sz="5400" dirty="0" smtClean="0">
                <a:latin typeface="Arial" panose="020B0604020202020204" pitchFamily="34" charset="0"/>
                <a:cs typeface="Arial" panose="020B0604020202020204" pitchFamily="34" charset="0"/>
              </a:rPr>
              <a:t>Data Analysis </a:t>
            </a:r>
            <a:endParaRPr lang="en-US" sz="5400" dirty="0">
              <a:latin typeface="Arial" panose="020B0604020202020204" pitchFamily="34" charset="0"/>
              <a:cs typeface="Arial" panose="020B0604020202020204" pitchFamily="34" charset="0"/>
            </a:endParaRPr>
          </a:p>
        </p:txBody>
      </p:sp>
      <p:sp>
        <p:nvSpPr>
          <p:cNvPr id="4" name="Rectangle 3"/>
          <p:cNvSpPr/>
          <p:nvPr/>
        </p:nvSpPr>
        <p:spPr>
          <a:xfrm>
            <a:off x="0" y="5167086"/>
            <a:ext cx="12192000" cy="16909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551784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b="1" dirty="0" smtClean="0">
                <a:latin typeface="Arial" panose="020B0604020202020204" pitchFamily="34" charset="0"/>
                <a:cs typeface="Arial" panose="020B0604020202020204" pitchFamily="34" charset="0"/>
              </a:rPr>
              <a:t>Hardware</a:t>
            </a:r>
            <a:r>
              <a:rPr lang="en-IN" b="1" dirty="0" smtClean="0">
                <a:latin typeface="Arial" panose="020B0604020202020204" pitchFamily="34" charset="0"/>
                <a:cs typeface="Arial" panose="020B0604020202020204" pitchFamily="34" charset="0"/>
              </a:rPr>
              <a:t> </a:t>
            </a:r>
            <a:r>
              <a:rPr lang="en-IN" sz="3200" b="1" dirty="0" smtClean="0">
                <a:latin typeface="Arial" panose="020B0604020202020204" pitchFamily="34" charset="0"/>
                <a:cs typeface="Arial" panose="020B0604020202020204" pitchFamily="34" charset="0"/>
              </a:rPr>
              <a:t>Specification</a:t>
            </a:r>
            <a:endParaRPr lang="en-IN" sz="32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633664" y="1671668"/>
            <a:ext cx="10924669" cy="3482223"/>
          </a:xfrm>
        </p:spPr>
        <p:txBody>
          <a:bodyPr>
            <a:normAutofit/>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System : Pentium Dual Core.</a:t>
            </a:r>
          </a:p>
          <a:p>
            <a:r>
              <a:rPr lang="en-US" sz="2400" dirty="0" smtClean="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Hard Disk : 120 GB</a:t>
            </a:r>
            <a:r>
              <a:rPr lang="en-US" sz="2400" dirty="0" smtClean="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a:p>
            <a:r>
              <a:rPr lang="en-US" sz="2400" dirty="0" smtClean="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Input Devices : Keyboard, Mouse</a:t>
            </a:r>
          </a:p>
          <a:p>
            <a:r>
              <a:rPr lang="en-US" sz="2400" dirty="0" smtClean="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Ram : 4 GB</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98054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b="1" dirty="0" smtClean="0">
                <a:latin typeface="Arial" panose="020B0604020202020204" pitchFamily="34" charset="0"/>
                <a:cs typeface="Arial" panose="020B0604020202020204" pitchFamily="34" charset="0"/>
              </a:rPr>
              <a:t>Algorithms</a:t>
            </a:r>
            <a:endParaRPr lang="en-IN" sz="32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633664" y="1671668"/>
            <a:ext cx="10924669" cy="3551496"/>
          </a:xfrm>
        </p:spPr>
        <p:txBody>
          <a:bodyPr>
            <a:normAutofit/>
          </a:bodyPr>
          <a:lstStyle/>
          <a:p>
            <a:pPr>
              <a:buFont typeface="Wingdings" panose="05000000000000000000" pitchFamily="2" charset="2"/>
              <a:buChar char="Ø"/>
            </a:pPr>
            <a:r>
              <a:rPr lang="en-IN" sz="2400" u="sng" dirty="0" smtClean="0"/>
              <a:t>K-means </a:t>
            </a:r>
          </a:p>
          <a:p>
            <a:r>
              <a:rPr lang="en-US" sz="2000" dirty="0" smtClean="0">
                <a:latin typeface="Arial" panose="020B0604020202020204" pitchFamily="34" charset="0"/>
                <a:cs typeface="Arial" panose="020B0604020202020204" pitchFamily="34" charset="0"/>
              </a:rPr>
              <a:t>K-means </a:t>
            </a:r>
            <a:r>
              <a:rPr lang="en-US" sz="2000" dirty="0">
                <a:latin typeface="Arial" panose="020B0604020202020204" pitchFamily="34" charset="0"/>
                <a:cs typeface="Arial" panose="020B0604020202020204" pitchFamily="34" charset="0"/>
              </a:rPr>
              <a:t>algorithm is an iterative algorithm that tries to partition the dataset into </a:t>
            </a:r>
            <a:r>
              <a:rPr lang="en-US" sz="2000" dirty="0" smtClean="0">
                <a:latin typeface="Arial" panose="020B0604020202020204" pitchFamily="34" charset="0"/>
                <a:cs typeface="Arial" panose="020B0604020202020204" pitchFamily="34" charset="0"/>
              </a:rPr>
              <a:t>K  pre-defined </a:t>
            </a:r>
            <a:r>
              <a:rPr lang="en-US" sz="2000" dirty="0">
                <a:latin typeface="Arial" panose="020B0604020202020204" pitchFamily="34" charset="0"/>
                <a:cs typeface="Arial" panose="020B0604020202020204" pitchFamily="34" charset="0"/>
              </a:rPr>
              <a:t>distinct non-overlapping subgroups (clusters) where each data point belongs to only one </a:t>
            </a:r>
            <a:r>
              <a:rPr lang="en-US" sz="2000" dirty="0" smtClean="0">
                <a:latin typeface="Arial" panose="020B0604020202020204" pitchFamily="34" charset="0"/>
                <a:cs typeface="Arial" panose="020B0604020202020204" pitchFamily="34" charset="0"/>
              </a:rPr>
              <a:t>group.</a:t>
            </a:r>
          </a:p>
          <a:p>
            <a:r>
              <a:rPr lang="en-US" sz="2000" dirty="0" smtClean="0">
                <a:latin typeface="Arial" panose="020B0604020202020204" pitchFamily="34" charset="0"/>
                <a:cs typeface="Arial" panose="020B0604020202020204" pitchFamily="34" charset="0"/>
              </a:rPr>
              <a:t>In this analysi</a:t>
            </a:r>
            <a:r>
              <a:rPr lang="en-US" sz="2000" dirty="0">
                <a:latin typeface="Arial" panose="020B0604020202020204" pitchFamily="34" charset="0"/>
                <a:cs typeface="Arial" panose="020B0604020202020204" pitchFamily="34" charset="0"/>
              </a:rPr>
              <a:t>s  </a:t>
            </a:r>
            <a:r>
              <a:rPr lang="en-US" sz="2000" dirty="0" smtClean="0">
                <a:latin typeface="Arial" panose="020B0604020202020204" pitchFamily="34" charset="0"/>
                <a:cs typeface="Arial" panose="020B0604020202020204" pitchFamily="34" charset="0"/>
              </a:rPr>
              <a:t>we use Clustering </a:t>
            </a:r>
            <a:r>
              <a:rPr lang="en-US" sz="2000" dirty="0">
                <a:latin typeface="Arial" panose="020B0604020202020204" pitchFamily="34" charset="0"/>
                <a:cs typeface="Arial" panose="020B0604020202020204" pitchFamily="34" charset="0"/>
              </a:rPr>
              <a:t>on the basis of </a:t>
            </a:r>
            <a:r>
              <a:rPr lang="en-US" sz="2000" dirty="0" smtClean="0">
                <a:latin typeface="Arial" panose="020B0604020202020204" pitchFamily="34" charset="0"/>
                <a:cs typeface="Arial" panose="020B0604020202020204" pitchFamily="34" charset="0"/>
              </a:rPr>
              <a:t>various attributes of the restaurant.</a:t>
            </a:r>
          </a:p>
          <a:p>
            <a:endParaRPr lang="en-US" sz="2000" dirty="0" smtClean="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Steps in K-means Algorithm-</a:t>
            </a:r>
          </a:p>
          <a:p>
            <a:pPr marL="457200" indent="-457200">
              <a:buFont typeface="+mj-lt"/>
              <a:buAutoNum type="arabicPeriod"/>
            </a:pPr>
            <a:r>
              <a:rPr lang="en-US" sz="2000" dirty="0">
                <a:latin typeface="Arial" panose="020B0604020202020204" pitchFamily="34" charset="0"/>
                <a:cs typeface="Arial" panose="020B0604020202020204" pitchFamily="34" charset="0"/>
              </a:rPr>
              <a:t>First we initialize k points, called means, randomly.</a:t>
            </a:r>
          </a:p>
          <a:p>
            <a:pPr marL="457200" indent="-457200">
              <a:buFont typeface="+mj-lt"/>
              <a:buAutoNum type="arabicPeriod"/>
            </a:pPr>
            <a:r>
              <a:rPr lang="en-US" sz="2000" dirty="0">
                <a:latin typeface="Arial" panose="020B0604020202020204" pitchFamily="34" charset="0"/>
                <a:cs typeface="Arial" panose="020B0604020202020204" pitchFamily="34" charset="0"/>
              </a:rPr>
              <a:t>We categorize each item to its closest mean and we update the mean’s coordinates, which are the averages of the items categorized in that mean so far.</a:t>
            </a:r>
          </a:p>
          <a:p>
            <a:pPr marL="457200" indent="-457200">
              <a:buFont typeface="+mj-lt"/>
              <a:buAutoNum type="arabicPeriod"/>
            </a:pPr>
            <a:r>
              <a:rPr lang="en-US" sz="2000" dirty="0">
                <a:latin typeface="Arial" panose="020B0604020202020204" pitchFamily="34" charset="0"/>
                <a:cs typeface="Arial" panose="020B0604020202020204" pitchFamily="34" charset="0"/>
              </a:rPr>
              <a:t>We repeat the process for a given number of iterations and at the end, we have our clusters.</a:t>
            </a: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endParaRPr lang="en-IN" sz="2000" dirty="0" smtClean="0">
              <a:latin typeface="Arial" panose="020B0604020202020204" pitchFamily="34" charset="0"/>
              <a:cs typeface="Arial" panose="020B0604020202020204" pitchFamily="34" charset="0"/>
            </a:endParaRPr>
          </a:p>
          <a:p>
            <a:pPr marL="0" indent="0">
              <a:buNone/>
            </a:pPr>
            <a:endParaRPr lang="en-IN" sz="2000" dirty="0" smtClean="0">
              <a:latin typeface="Arial" panose="020B0604020202020204" pitchFamily="34" charset="0"/>
              <a:cs typeface="Arial" panose="020B0604020202020204" pitchFamily="34" charset="0"/>
            </a:endParaRPr>
          </a:p>
          <a:p>
            <a:endParaRPr lang="en-IN" sz="2400"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7807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Statistical Analysis </a:t>
            </a:r>
            <a:endParaRPr lang="en-IN" dirty="0"/>
          </a:p>
        </p:txBody>
      </p:sp>
      <p:sp>
        <p:nvSpPr>
          <p:cNvPr id="3" name="Text Placeholder 2"/>
          <p:cNvSpPr>
            <a:spLocks noGrp="1"/>
          </p:cNvSpPr>
          <p:nvPr>
            <p:ph type="body" idx="1"/>
          </p:nvPr>
        </p:nvSpPr>
        <p:spPr>
          <a:xfrm>
            <a:off x="633665" y="1214468"/>
            <a:ext cx="10924669" cy="5724644"/>
          </a:xfrm>
        </p:spPr>
        <p:txBody>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statistical hypothesis is an assumption about a population which may or may not be true. </a:t>
            </a:r>
            <a:endParaRPr lang="en-US" sz="20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Hypothesis </a:t>
            </a:r>
            <a:r>
              <a:rPr lang="en-US" sz="2000" dirty="0">
                <a:latin typeface="Times New Roman" panose="02020603050405020304" pitchFamily="18" charset="0"/>
                <a:cs typeface="Times New Roman" panose="02020603050405020304" pitchFamily="18" charset="0"/>
              </a:rPr>
              <a:t>testing is a set of formal procedures used by </a:t>
            </a:r>
            <a:r>
              <a:rPr lang="en-US" sz="2000" dirty="0" smtClean="0">
                <a:latin typeface="Times New Roman" panose="02020603050405020304" pitchFamily="18" charset="0"/>
                <a:cs typeface="Times New Roman" panose="02020603050405020304" pitchFamily="18" charset="0"/>
              </a:rPr>
              <a:t>statisticians </a:t>
            </a:r>
            <a:r>
              <a:rPr lang="en-US" sz="2000" dirty="0">
                <a:latin typeface="Times New Roman" panose="02020603050405020304" pitchFamily="18" charset="0"/>
                <a:cs typeface="Times New Roman" panose="02020603050405020304" pitchFamily="18" charset="0"/>
              </a:rPr>
              <a:t>to either accept or reject statistical hypotheses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Pearson Correlation coefficient – </a:t>
            </a:r>
          </a:p>
          <a:p>
            <a:r>
              <a:rPr lang="en-US" sz="2000" dirty="0">
                <a:latin typeface="Times New Roman" panose="02020603050405020304" pitchFamily="18" charset="0"/>
                <a:cs typeface="Times New Roman" panose="02020603050405020304" pitchFamily="18" charset="0"/>
              </a:rPr>
              <a:t>Correlation is a statistical term which in common usage refers to how close two variables are to having a linear relationship with each other.</a:t>
            </a:r>
          </a:p>
          <a:p>
            <a:endParaRPr lang="en-US"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P- Value - </a:t>
            </a:r>
          </a:p>
          <a:p>
            <a:r>
              <a:rPr lang="en-US" sz="2000" dirty="0">
                <a:latin typeface="Times New Roman" panose="02020603050405020304" pitchFamily="18" charset="0"/>
                <a:cs typeface="Times New Roman" panose="02020603050405020304" pitchFamily="18" charset="0"/>
              </a:rPr>
              <a:t>All statistical tests produce a p-value and this is equal to the probability of obtaining the observed difference, or one more extreme, if the null hypothesis is true. </a:t>
            </a:r>
            <a:endParaRPr lang="en-US" sz="20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 the p-value is small the data support the alternative hypothesis</a:t>
            </a:r>
            <a:r>
              <a:rPr lang="en-US" sz="2000"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 the p-value is large the data support the null hypothesis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Rectangle 1"/>
          <p:cNvSpPr>
            <a:spLocks noChangeArrowheads="1"/>
          </p:cNvSpPr>
          <p:nvPr/>
        </p:nvSpPr>
        <p:spPr bwMode="auto">
          <a:xfrm>
            <a:off x="0" y="-300082"/>
            <a:ext cx="184731"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3"/>
          <p:cNvSpPr>
            <a:spLocks noChangeArrowheads="1"/>
          </p:cNvSpPr>
          <p:nvPr/>
        </p:nvSpPr>
        <p:spPr bwMode="auto">
          <a:xfrm>
            <a:off x="709364" y="2019915"/>
            <a:ext cx="10969670" cy="1092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smtClean="0">
                <a:ln>
                  <a:noFill/>
                </a:ln>
                <a:solidFill>
                  <a:srgbClr val="000000"/>
                </a:solidFill>
                <a:effectLst/>
                <a:cs typeface="Arial" panose="020B0604020202020204" pitchFamily="34" charset="0"/>
              </a:rPr>
              <a:t>Null hypothesis, </a:t>
            </a:r>
            <a:r>
              <a:rPr kumimoji="0" lang="en-US" altLang="en-US" sz="1600" b="0" i="0" u="none" strike="noStrike" cap="none" normalizeH="0" baseline="0" dirty="0" smtClean="0">
                <a:ln>
                  <a:noFill/>
                </a:ln>
                <a:solidFill>
                  <a:srgbClr val="000000"/>
                </a:solidFill>
                <a:effectLst/>
                <a:cs typeface="Arial" panose="020B0604020202020204" pitchFamily="34" charset="0"/>
              </a:rPr>
              <a:t>- represents a hypothesis of chance basis.</a:t>
            </a:r>
            <a:endParaRPr kumimoji="0" lang="en-US" altLang="en-US" sz="1600" b="0" i="0" u="none" strike="noStrike" cap="none" normalizeH="0" baseline="0" dirty="0" smtClean="0">
              <a:ln>
                <a:noFill/>
              </a:ln>
              <a:solidFill>
                <a:schemeClr val="tx1"/>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smtClean="0">
                <a:ln>
                  <a:noFill/>
                </a:ln>
                <a:solidFill>
                  <a:srgbClr val="000000"/>
                </a:solidFill>
                <a:effectLst/>
                <a:cs typeface="Arial" panose="020B0604020202020204" pitchFamily="34" charset="0"/>
              </a:rPr>
              <a:t>Alternative hypothesis,  </a:t>
            </a:r>
            <a:r>
              <a:rPr kumimoji="0" lang="en-US" altLang="en-US" sz="1600" b="0" i="0" u="none" strike="noStrike" cap="none" normalizeH="0" baseline="0" dirty="0" smtClean="0">
                <a:ln>
                  <a:noFill/>
                </a:ln>
                <a:solidFill>
                  <a:srgbClr val="000000"/>
                </a:solidFill>
                <a:effectLst/>
                <a:cs typeface="Arial" panose="020B0604020202020204" pitchFamily="34" charset="0"/>
              </a:rPr>
              <a:t>- represents a hypothesis of observations which are influenced by some non-random cause.</a:t>
            </a:r>
            <a:endParaRPr kumimoji="0" lang="en-US" altLang="en-US" sz="1600" b="0" i="0" u="none" strike="noStrike" cap="none" normalizeH="0" baseline="0" dirty="0" smtClean="0">
              <a:ln>
                <a:noFill/>
              </a:ln>
              <a:solidFill>
                <a:schemeClr val="tx1"/>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011358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966" y="311843"/>
            <a:ext cx="11166068" cy="984885"/>
          </a:xfrm>
        </p:spPr>
        <p:txBody>
          <a:bodyPr/>
          <a:lstStyle/>
          <a:p>
            <a:r>
              <a:rPr lang="en-IN" dirty="0" smtClean="0"/>
              <a:t>OLS Multiple regression </a:t>
            </a:r>
            <a:br>
              <a:rPr lang="en-IN" dirty="0" smtClean="0"/>
            </a:br>
            <a:endParaRPr lang="en-IN" dirty="0"/>
          </a:p>
        </p:txBody>
      </p:sp>
      <p:sp>
        <p:nvSpPr>
          <p:cNvPr id="3" name="Text Placeholder 2"/>
          <p:cNvSpPr>
            <a:spLocks noGrp="1"/>
          </p:cNvSpPr>
          <p:nvPr>
            <p:ph type="body" idx="1"/>
          </p:nvPr>
        </p:nvSpPr>
        <p:spPr>
          <a:xfrm>
            <a:off x="633665" y="1296728"/>
            <a:ext cx="10924669" cy="3385542"/>
          </a:xfrm>
        </p:spPr>
        <p:txBody>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OLS or Ordinary Least Squares is a method in </a:t>
            </a:r>
            <a:r>
              <a:rPr lang="en-US" sz="2000" i="1" dirty="0">
                <a:latin typeface="Times New Roman" panose="02020603050405020304" pitchFamily="18" charset="0"/>
                <a:cs typeface="Times New Roman" panose="02020603050405020304" pitchFamily="18" charset="0"/>
              </a:rPr>
              <a:t>Linear Regression f</a:t>
            </a:r>
            <a:r>
              <a:rPr lang="en-US" sz="2000" dirty="0">
                <a:latin typeface="Times New Roman" panose="02020603050405020304" pitchFamily="18" charset="0"/>
                <a:cs typeface="Times New Roman" panose="02020603050405020304" pitchFamily="18" charset="0"/>
              </a:rPr>
              <a:t>or estimating the unknown parameters by creating a model which will minimize the sum of the squared errors between the observed data and the predicted one</a:t>
            </a:r>
            <a:r>
              <a:rPr lang="en-US" sz="2000" dirty="0" smtClean="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fontAlgn="base"/>
            <a:r>
              <a:rPr lang="es-ES" sz="2000" dirty="0" smtClean="0">
                <a:latin typeface="Times New Roman" panose="02020603050405020304" pitchFamily="18" charset="0"/>
                <a:cs typeface="Times New Roman" panose="02020603050405020304" pitchFamily="18" charset="0"/>
              </a:rPr>
              <a:t>        y </a:t>
            </a:r>
            <a:r>
              <a:rPr lang="es-ES" sz="2000" dirty="0">
                <a:latin typeface="Times New Roman" panose="02020603050405020304" pitchFamily="18" charset="0"/>
                <a:cs typeface="Times New Roman" panose="02020603050405020304" pitchFamily="18" charset="0"/>
              </a:rPr>
              <a:t>= b</a:t>
            </a:r>
            <a:r>
              <a:rPr lang="es-ES" sz="2000" baseline="-25000" dirty="0">
                <a:latin typeface="Times New Roman" panose="02020603050405020304" pitchFamily="18" charset="0"/>
                <a:cs typeface="Times New Roman" panose="02020603050405020304" pitchFamily="18" charset="0"/>
              </a:rPr>
              <a:t>1</a:t>
            </a:r>
            <a:r>
              <a:rPr lang="es-ES" sz="2000" dirty="0">
                <a:latin typeface="Times New Roman" panose="02020603050405020304" pitchFamily="18" charset="0"/>
                <a:cs typeface="Times New Roman" panose="02020603050405020304" pitchFamily="18" charset="0"/>
              </a:rPr>
              <a:t>x</a:t>
            </a:r>
            <a:r>
              <a:rPr lang="es-ES" sz="2000" baseline="-25000" dirty="0">
                <a:latin typeface="Times New Roman" panose="02020603050405020304" pitchFamily="18" charset="0"/>
                <a:cs typeface="Times New Roman" panose="02020603050405020304" pitchFamily="18" charset="0"/>
              </a:rPr>
              <a:t>1</a:t>
            </a:r>
            <a:r>
              <a:rPr lang="es-ES" sz="2000" dirty="0">
                <a:latin typeface="Times New Roman" panose="02020603050405020304" pitchFamily="18" charset="0"/>
                <a:cs typeface="Times New Roman" panose="02020603050405020304" pitchFamily="18" charset="0"/>
              </a:rPr>
              <a:t> + b</a:t>
            </a:r>
            <a:r>
              <a:rPr lang="es-ES" sz="2000" baseline="-25000" dirty="0">
                <a:latin typeface="Times New Roman" panose="02020603050405020304" pitchFamily="18" charset="0"/>
                <a:cs typeface="Times New Roman" panose="02020603050405020304" pitchFamily="18" charset="0"/>
              </a:rPr>
              <a:t>2</a:t>
            </a:r>
            <a:r>
              <a:rPr lang="es-ES" sz="2000" dirty="0">
                <a:latin typeface="Times New Roman" panose="02020603050405020304" pitchFamily="18" charset="0"/>
                <a:cs typeface="Times New Roman" panose="02020603050405020304" pitchFamily="18" charset="0"/>
              </a:rPr>
              <a:t>x</a:t>
            </a:r>
            <a:r>
              <a:rPr lang="es-ES" sz="2000" baseline="-25000" dirty="0">
                <a:latin typeface="Times New Roman" panose="02020603050405020304" pitchFamily="18" charset="0"/>
                <a:cs typeface="Times New Roman" panose="02020603050405020304" pitchFamily="18" charset="0"/>
              </a:rPr>
              <a:t>2</a:t>
            </a:r>
            <a:r>
              <a:rPr lang="es-ES" sz="2000" dirty="0">
                <a:latin typeface="Times New Roman" panose="02020603050405020304" pitchFamily="18" charset="0"/>
                <a:cs typeface="Times New Roman" panose="02020603050405020304" pitchFamily="18" charset="0"/>
              </a:rPr>
              <a:t> + … + b</a:t>
            </a:r>
            <a:r>
              <a:rPr lang="es-ES" sz="2000" baseline="-25000" dirty="0">
                <a:latin typeface="Times New Roman" panose="02020603050405020304" pitchFamily="18" charset="0"/>
                <a:cs typeface="Times New Roman" panose="02020603050405020304" pitchFamily="18" charset="0"/>
              </a:rPr>
              <a:t>n</a:t>
            </a:r>
            <a:r>
              <a:rPr lang="es-ES" sz="2000" dirty="0">
                <a:latin typeface="Times New Roman" panose="02020603050405020304" pitchFamily="18" charset="0"/>
                <a:cs typeface="Times New Roman" panose="02020603050405020304" pitchFamily="18" charset="0"/>
              </a:rPr>
              <a:t>x</a:t>
            </a:r>
            <a:r>
              <a:rPr lang="es-ES" sz="2000" baseline="-25000" dirty="0">
                <a:latin typeface="Times New Roman" panose="02020603050405020304" pitchFamily="18" charset="0"/>
                <a:cs typeface="Times New Roman" panose="02020603050405020304" pitchFamily="18" charset="0"/>
              </a:rPr>
              <a:t>n</a:t>
            </a:r>
            <a:r>
              <a:rPr lang="es-ES" sz="2000" dirty="0">
                <a:latin typeface="Times New Roman" panose="02020603050405020304" pitchFamily="18" charset="0"/>
                <a:cs typeface="Times New Roman" panose="02020603050405020304" pitchFamily="18" charset="0"/>
              </a:rPr>
              <a:t> + c.</a:t>
            </a:r>
          </a:p>
          <a:p>
            <a:r>
              <a:rPr lang="es-ES" sz="2000" dirty="0">
                <a:latin typeface="Times New Roman" panose="02020603050405020304" pitchFamily="18" charset="0"/>
                <a:cs typeface="Times New Roman" panose="02020603050405020304" pitchFamily="18" charset="0"/>
              </a:rPr>
              <a:t/>
            </a:r>
            <a:br>
              <a:rPr lang="es-ES" sz="2000" dirty="0">
                <a:latin typeface="Times New Roman" panose="02020603050405020304" pitchFamily="18" charset="0"/>
                <a:cs typeface="Times New Roman" panose="02020603050405020304" pitchFamily="18" charset="0"/>
              </a:rPr>
            </a:br>
            <a:r>
              <a:rPr lang="es-E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y</a:t>
            </a:r>
            <a:r>
              <a:rPr lang="en-US" sz="2000" baseline="-25000" dirty="0" err="1" smtClean="0">
                <a:latin typeface="Times New Roman" panose="02020603050405020304" pitchFamily="18" charset="0"/>
                <a:cs typeface="Times New Roman" panose="02020603050405020304" pitchFamily="18" charset="0"/>
              </a:rPr>
              <a:t>i</a:t>
            </a:r>
            <a:r>
              <a:rPr lang="en-US" sz="2000" dirty="0">
                <a:latin typeface="Times New Roman" panose="02020603050405020304" pitchFamily="18" charset="0"/>
                <a:cs typeface="Times New Roman" panose="02020603050405020304" pitchFamily="18" charset="0"/>
              </a:rPr>
              <a:t> = β</a:t>
            </a:r>
            <a:r>
              <a:rPr lang="en-US" sz="2000" baseline="-25000" dirty="0">
                <a:latin typeface="Times New Roman" panose="02020603050405020304" pitchFamily="18" charset="0"/>
                <a:cs typeface="Times New Roman" panose="02020603050405020304" pitchFamily="18" charset="0"/>
              </a:rPr>
              <a:t>0</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Σ</a:t>
            </a:r>
            <a:r>
              <a:rPr lang="en-US" sz="2000" baseline="-25000" dirty="0" err="1">
                <a:latin typeface="Times New Roman" panose="02020603050405020304" pitchFamily="18" charset="0"/>
                <a:cs typeface="Times New Roman" panose="02020603050405020304" pitchFamily="18" charset="0"/>
              </a:rPr>
              <a:t>j</a:t>
            </a:r>
            <a:r>
              <a:rPr lang="en-US" sz="2000" baseline="-25000" dirty="0">
                <a:latin typeface="Times New Roman" panose="02020603050405020304" pitchFamily="18" charset="0"/>
                <a:cs typeface="Times New Roman" panose="02020603050405020304" pitchFamily="18" charset="0"/>
              </a:rPr>
              <a:t>=1..p</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β</a:t>
            </a:r>
            <a:r>
              <a:rPr lang="en-US" sz="2000" baseline="-25000" dirty="0" err="1" smtClean="0">
                <a:latin typeface="Times New Roman" panose="02020603050405020304" pitchFamily="18" charset="0"/>
                <a:cs typeface="Times New Roman" panose="02020603050405020304" pitchFamily="18" charset="0"/>
              </a:rPr>
              <a:t>j</a:t>
            </a:r>
            <a:r>
              <a:rPr lang="en-US" sz="2000" dirty="0" err="1" smtClean="0">
                <a:latin typeface="Times New Roman" panose="02020603050405020304" pitchFamily="18" charset="0"/>
                <a:cs typeface="Times New Roman" panose="02020603050405020304" pitchFamily="18" charset="0"/>
              </a:rPr>
              <a:t>X</a:t>
            </a:r>
            <a:r>
              <a:rPr lang="en-US" sz="2000" baseline="-25000" dirty="0" err="1" smtClean="0">
                <a:latin typeface="Times New Roman" panose="02020603050405020304" pitchFamily="18" charset="0"/>
                <a:cs typeface="Times New Roman" panose="02020603050405020304" pitchFamily="18" charset="0"/>
              </a:rPr>
              <a:t>ij</a:t>
            </a:r>
            <a:endParaRPr lang="en-US" sz="2000" baseline="-25000" dirty="0" smtClean="0">
              <a:latin typeface="Times New Roman" panose="02020603050405020304" pitchFamily="18" charset="0"/>
              <a:cs typeface="Times New Roman" panose="02020603050405020304" pitchFamily="18" charset="0"/>
            </a:endParaRPr>
          </a:p>
          <a:p>
            <a:r>
              <a:rPr lang="en-US" sz="2000" baseline="-25000" dirty="0">
                <a:latin typeface="Times New Roman" panose="02020603050405020304" pitchFamily="18" charset="0"/>
                <a:cs typeface="Times New Roman" panose="02020603050405020304" pitchFamily="18" charset="0"/>
              </a:rPr>
              <a:t> </a:t>
            </a:r>
            <a:r>
              <a:rPr lang="en-US" sz="2000" baseline="-2500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OLS method corresponds to minimizing the sum of square differences between the observed and predicted values. </a:t>
            </a:r>
          </a:p>
          <a:p>
            <a:endParaRPr lang="en-US" sz="20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7553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p:cNvSpPr txBox="1">
            <a:spLocks/>
          </p:cNvSpPr>
          <p:nvPr/>
        </p:nvSpPr>
        <p:spPr>
          <a:xfrm>
            <a:off x="1254879" y="162847"/>
            <a:ext cx="7138717" cy="443711"/>
          </a:xfrm>
          <a:prstGeom prst="rect">
            <a:avLst/>
          </a:prstGeom>
        </p:spPr>
        <p:txBody>
          <a:bodyPr vert="horz" wrap="square" lIns="0" tIns="12700" rIns="0" bIns="0" rtlCol="0">
            <a:spAutoFit/>
          </a:bodyPr>
          <a:lstStyle>
            <a:lvl1pPr eaLnBrk="1" hangingPunct="1">
              <a:defRPr>
                <a:latin typeface="+mj-lt"/>
                <a:ea typeface="+mj-ea"/>
                <a:cs typeface="+mj-cs"/>
              </a:defRPr>
            </a:lvl1pPr>
          </a:lstStyle>
          <a:p>
            <a:pPr marL="12700">
              <a:spcBef>
                <a:spcPts val="100"/>
              </a:spcBef>
            </a:pPr>
            <a:r>
              <a:rPr lang="en-US" sz="2800" kern="0" spc="-10" dirty="0" smtClean="0">
                <a:solidFill>
                  <a:sysClr val="windowText" lastClr="000000"/>
                </a:solidFill>
              </a:rPr>
              <a:t>	Number of food chains in Bengaluru</a:t>
            </a:r>
            <a:endParaRPr lang="en-US" sz="2800" kern="0" dirty="0">
              <a:solidFill>
                <a:sysClr val="windowText" lastClr="000000"/>
              </a:solidFill>
            </a:endParaRPr>
          </a:p>
        </p:txBody>
      </p:sp>
      <p:pic>
        <p:nvPicPr>
          <p:cNvPr id="5" name="Picture 4">
            <a:extLst>
              <a:ext uri="{FF2B5EF4-FFF2-40B4-BE49-F238E27FC236}">
                <a16:creationId xmlns:a16="http://schemas.microsoft.com/office/drawing/2014/main" id="{CF28EA71-7402-4605-8D39-62F25C6E7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988" y="1382047"/>
            <a:ext cx="7839446" cy="4384572"/>
          </a:xfrm>
          <a:prstGeom prst="rect">
            <a:avLst/>
          </a:prstGeom>
        </p:spPr>
      </p:pic>
      <p:pic>
        <p:nvPicPr>
          <p:cNvPr id="6" name="Picture 5">
            <a:extLst>
              <a:ext uri="{FF2B5EF4-FFF2-40B4-BE49-F238E27FC236}">
                <a16:creationId xmlns:a16="http://schemas.microsoft.com/office/drawing/2014/main" id="{DD3A49A4-75D6-4074-8CEE-050AF362EA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6697" y="1382047"/>
            <a:ext cx="4085303" cy="3643649"/>
          </a:xfrm>
          <a:prstGeom prst="rect">
            <a:avLst/>
          </a:prstGeom>
        </p:spPr>
      </p:pic>
    </p:spTree>
    <p:extLst>
      <p:ext uri="{BB962C8B-B14F-4D97-AF65-F5344CB8AC3E}">
        <p14:creationId xmlns:p14="http://schemas.microsoft.com/office/powerpoint/2010/main" val="521243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 name="TextBox 3">
            <a:extLst>
              <a:ext uri="{FF2B5EF4-FFF2-40B4-BE49-F238E27FC236}">
                <a16:creationId xmlns:a16="http://schemas.microsoft.com/office/drawing/2014/main" id="{6699AC3C-FE44-4341-B799-F20DE8937C2B}"/>
              </a:ext>
            </a:extLst>
          </p:cNvPr>
          <p:cNvSpPr txBox="1"/>
          <p:nvPr/>
        </p:nvSpPr>
        <p:spPr>
          <a:xfrm>
            <a:off x="1202749" y="235148"/>
            <a:ext cx="9673702" cy="86177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0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Infographics - Report Concept</a:t>
            </a:r>
          </a:p>
        </p:txBody>
      </p:sp>
      <p:grpSp>
        <p:nvGrpSpPr>
          <p:cNvPr id="5" name="Group 4">
            <a:extLst>
              <a:ext uri="{FF2B5EF4-FFF2-40B4-BE49-F238E27FC236}">
                <a16:creationId xmlns:a16="http://schemas.microsoft.com/office/drawing/2014/main" id="{1B5C8AE6-484A-43DF-A40F-785406CF3E98}"/>
              </a:ext>
            </a:extLst>
          </p:cNvPr>
          <p:cNvGrpSpPr/>
          <p:nvPr/>
        </p:nvGrpSpPr>
        <p:grpSpPr>
          <a:xfrm>
            <a:off x="19994" y="3836562"/>
            <a:ext cx="1852735" cy="3021438"/>
            <a:chOff x="7782830" y="2717072"/>
            <a:chExt cx="1102309" cy="1797644"/>
          </a:xfrm>
          <a:solidFill>
            <a:schemeClr val="accent2">
              <a:lumMod val="75000"/>
            </a:schemeClr>
          </a:solidFill>
        </p:grpSpPr>
        <p:sp>
          <p:nvSpPr>
            <p:cNvPr id="6"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7"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2" name="Rounded Rectangle 1"/>
          <p:cNvSpPr/>
          <p:nvPr/>
        </p:nvSpPr>
        <p:spPr>
          <a:xfrm>
            <a:off x="1619240" y="235148"/>
            <a:ext cx="9498703" cy="5347642"/>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a16="http://schemas.microsoft.com/office/drawing/2014/main" id="{02CBF93D-D56C-4EA6-9483-7FA6042A12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4444" y="362859"/>
            <a:ext cx="8428137" cy="5007427"/>
          </a:xfrm>
          <a:prstGeom prst="rect">
            <a:avLst/>
          </a:prstGeom>
          <a:solidFill>
            <a:schemeClr val="tx1"/>
          </a:solidFill>
        </p:spPr>
      </p:pic>
      <p:sp>
        <p:nvSpPr>
          <p:cNvPr id="18" name="Rectangle: Rounded Corners 2">
            <a:extLst>
              <a:ext uri="{FF2B5EF4-FFF2-40B4-BE49-F238E27FC236}">
                <a16:creationId xmlns:a16="http://schemas.microsoft.com/office/drawing/2014/main" id="{2E783D11-E1C8-45CF-A110-7683FC3DA536}"/>
              </a:ext>
            </a:extLst>
          </p:cNvPr>
          <p:cNvSpPr/>
          <p:nvPr/>
        </p:nvSpPr>
        <p:spPr>
          <a:xfrm>
            <a:off x="6353769" y="5604684"/>
            <a:ext cx="309716"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Rectangle: Rounded Corners 9">
            <a:extLst>
              <a:ext uri="{FF2B5EF4-FFF2-40B4-BE49-F238E27FC236}">
                <a16:creationId xmlns:a16="http://schemas.microsoft.com/office/drawing/2014/main" id="{471609B2-2F81-4572-B00E-E2417FD97AE9}"/>
              </a:ext>
            </a:extLst>
          </p:cNvPr>
          <p:cNvSpPr/>
          <p:nvPr/>
        </p:nvSpPr>
        <p:spPr>
          <a:xfrm rot="8100000">
            <a:off x="6743675" y="5963607"/>
            <a:ext cx="304780" cy="103141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Rectangle: Rounded Corners 10">
            <a:extLst>
              <a:ext uri="{FF2B5EF4-FFF2-40B4-BE49-F238E27FC236}">
                <a16:creationId xmlns:a16="http://schemas.microsoft.com/office/drawing/2014/main" id="{ACAA6253-8F6A-4A26-B541-6E876598D289}"/>
              </a:ext>
            </a:extLst>
          </p:cNvPr>
          <p:cNvSpPr/>
          <p:nvPr/>
        </p:nvSpPr>
        <p:spPr>
          <a:xfrm rot="13500000">
            <a:off x="5950546" y="5990027"/>
            <a:ext cx="269931" cy="10405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7089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3" name="TextBox 2">
            <a:extLst>
              <a:ext uri="{FF2B5EF4-FFF2-40B4-BE49-F238E27FC236}">
                <a16:creationId xmlns:a16="http://schemas.microsoft.com/office/drawing/2014/main" id="{6699AC3C-FE44-4341-B799-F20DE8937C2B}"/>
              </a:ext>
            </a:extLst>
          </p:cNvPr>
          <p:cNvSpPr txBox="1"/>
          <p:nvPr/>
        </p:nvSpPr>
        <p:spPr>
          <a:xfrm>
            <a:off x="1162956" y="101119"/>
            <a:ext cx="9673702" cy="461665"/>
          </a:xfrm>
          <a:prstGeom prst="rect">
            <a:avLst/>
          </a:prstGeom>
          <a:noFill/>
        </p:spPr>
        <p:txBody>
          <a:bodyPr wrap="square" rtlCol="0">
            <a:spAutoFit/>
          </a:bodyPr>
          <a:lstStyle/>
          <a:p>
            <a:pPr lvl="0" algn="ctr">
              <a:defRPr/>
            </a:pPr>
            <a:r>
              <a:rPr lang="en-IN" sz="2400" b="1" i="1" dirty="0" smtClean="0">
                <a:latin typeface="Times New Roman" panose="02020603050405020304" pitchFamily="18" charset="0"/>
                <a:cs typeface="Times New Roman" panose="02020603050405020304" pitchFamily="18" charset="0"/>
              </a:rPr>
              <a:t>Top rated restaurants are also clustered around Central Bengaluru</a:t>
            </a:r>
            <a:endParaRPr kumimoji="0" lang="en-US" sz="2400" b="1" i="1" u="none" strike="noStrike" kern="1200" cap="none" spc="0" normalizeH="0" baseline="0" noProof="0" dirty="0">
              <a:ln>
                <a:noFill/>
              </a:ln>
              <a:effectLst/>
              <a:uLnTx/>
              <a:uFillTx/>
              <a:latin typeface="Times New Roman" panose="02020603050405020304" pitchFamily="18" charset="0"/>
              <a:ea typeface="Noto Sans" panose="020B0502040504020204" pitchFamily="34"/>
              <a:cs typeface="Times New Roman" panose="02020603050405020304" pitchFamily="18" charset="0"/>
            </a:endParaRPr>
          </a:p>
        </p:txBody>
      </p:sp>
      <p:grpSp>
        <p:nvGrpSpPr>
          <p:cNvPr id="4" name="Group 3">
            <a:extLst>
              <a:ext uri="{FF2B5EF4-FFF2-40B4-BE49-F238E27FC236}">
                <a16:creationId xmlns:a16="http://schemas.microsoft.com/office/drawing/2014/main" id="{1B5C8AE6-484A-43DF-A40F-785406CF3E98}"/>
              </a:ext>
            </a:extLst>
          </p:cNvPr>
          <p:cNvGrpSpPr/>
          <p:nvPr/>
        </p:nvGrpSpPr>
        <p:grpSpPr>
          <a:xfrm>
            <a:off x="0" y="3836562"/>
            <a:ext cx="1852735" cy="3021438"/>
            <a:chOff x="7782830" y="2717072"/>
            <a:chExt cx="1102309" cy="1797644"/>
          </a:xfrm>
          <a:solidFill>
            <a:schemeClr val="accent2">
              <a:lumMod val="75000"/>
            </a:schemeClr>
          </a:solidFill>
        </p:grpSpPr>
        <p:sp>
          <p:nvSpPr>
            <p:cNvPr id="5"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D69A5506-2959-4535-9F1F-C2B67BE46186}"/>
              </a:ext>
            </a:extLst>
          </p:cNvPr>
          <p:cNvGrpSpPr/>
          <p:nvPr/>
        </p:nvGrpSpPr>
        <p:grpSpPr>
          <a:xfrm>
            <a:off x="1900575" y="516194"/>
            <a:ext cx="9455684" cy="6391738"/>
            <a:chOff x="4548247" y="1635760"/>
            <a:chExt cx="3865880" cy="3305795"/>
          </a:xfrm>
        </p:grpSpPr>
        <p:sp>
          <p:nvSpPr>
            <p:cNvPr id="8" name="Rectangle: Rounded Corners 2">
              <a:extLst>
                <a:ext uri="{FF2B5EF4-FFF2-40B4-BE49-F238E27FC236}">
                  <a16:creationId xmlns:a16="http://schemas.microsoft.com/office/drawing/2014/main" id="{2E783D11-E1C8-45CF-A110-7683FC3DA536}"/>
                </a:ext>
              </a:extLst>
            </p:cNvPr>
            <p:cNvSpPr/>
            <p:nvPr/>
          </p:nvSpPr>
          <p:spPr>
            <a:xfrm>
              <a:off x="6333860" y="4222477"/>
              <a:ext cx="126625" cy="35320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3AEEB085-8803-4B5A-B287-6CBE3FA6EB62}"/>
                </a:ext>
              </a:extLst>
            </p:cNvPr>
            <p:cNvSpPr/>
            <p:nvPr/>
          </p:nvSpPr>
          <p:spPr>
            <a:xfrm>
              <a:off x="4548247" y="1635760"/>
              <a:ext cx="3865880" cy="227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 name="Rectangle: Rounded Corners 9">
              <a:extLst>
                <a:ext uri="{FF2B5EF4-FFF2-40B4-BE49-F238E27FC236}">
                  <a16:creationId xmlns:a16="http://schemas.microsoft.com/office/drawing/2014/main" id="{471609B2-2F81-4572-B00E-E2417FD97AE9}"/>
                </a:ext>
              </a:extLst>
            </p:cNvPr>
            <p:cNvSpPr/>
            <p:nvPr/>
          </p:nvSpPr>
          <p:spPr>
            <a:xfrm rot="8100000">
              <a:off x="6493270" y="4408111"/>
              <a:ext cx="124607" cy="5334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Rectangle: Rounded Corners 10">
              <a:extLst>
                <a:ext uri="{FF2B5EF4-FFF2-40B4-BE49-F238E27FC236}">
                  <a16:creationId xmlns:a16="http://schemas.microsoft.com/office/drawing/2014/main" id="{ACAA6253-8F6A-4A26-B541-6E876598D289}"/>
                </a:ext>
              </a:extLst>
            </p:cNvPr>
            <p:cNvSpPr/>
            <p:nvPr/>
          </p:nvSpPr>
          <p:spPr>
            <a:xfrm rot="13500000">
              <a:off x="6154381" y="4478150"/>
              <a:ext cx="139608" cy="4254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sp>
        <p:nvSpPr>
          <p:cNvPr id="23" name="Rounded Rectangle 22"/>
          <p:cNvSpPr/>
          <p:nvPr/>
        </p:nvSpPr>
        <p:spPr>
          <a:xfrm>
            <a:off x="1852735" y="602863"/>
            <a:ext cx="9178122" cy="489284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4" name="Picture 23">
            <a:extLst>
              <a:ext uri="{FF2B5EF4-FFF2-40B4-BE49-F238E27FC236}">
                <a16:creationId xmlns:a16="http://schemas.microsoft.com/office/drawing/2014/main" id="{C32B5394-AA12-4FF7-8A53-7E8634668C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61030" y="964997"/>
            <a:ext cx="8775628" cy="4231181"/>
          </a:xfrm>
          <a:prstGeom prst="rect">
            <a:avLst/>
          </a:prstGeom>
        </p:spPr>
      </p:pic>
    </p:spTree>
    <p:extLst>
      <p:ext uri="{BB962C8B-B14F-4D97-AF65-F5344CB8AC3E}">
        <p14:creationId xmlns:p14="http://schemas.microsoft.com/office/powerpoint/2010/main" val="36770659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4" name="Group 3">
            <a:extLst>
              <a:ext uri="{FF2B5EF4-FFF2-40B4-BE49-F238E27FC236}">
                <a16:creationId xmlns:a16="http://schemas.microsoft.com/office/drawing/2014/main" id="{1B5C8AE6-484A-43DF-A40F-785406CF3E98}"/>
              </a:ext>
            </a:extLst>
          </p:cNvPr>
          <p:cNvGrpSpPr/>
          <p:nvPr/>
        </p:nvGrpSpPr>
        <p:grpSpPr>
          <a:xfrm>
            <a:off x="47839" y="3836562"/>
            <a:ext cx="1852735" cy="3021438"/>
            <a:chOff x="7782830" y="2717072"/>
            <a:chExt cx="1102309" cy="1797644"/>
          </a:xfrm>
          <a:solidFill>
            <a:schemeClr val="accent2">
              <a:lumMod val="75000"/>
            </a:schemeClr>
          </a:solidFill>
        </p:grpSpPr>
        <p:sp>
          <p:nvSpPr>
            <p:cNvPr id="5"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27" name="Rectangle: Rounded Corners 2">
            <a:extLst>
              <a:ext uri="{FF2B5EF4-FFF2-40B4-BE49-F238E27FC236}">
                <a16:creationId xmlns:a16="http://schemas.microsoft.com/office/drawing/2014/main" id="{2E783D11-E1C8-45CF-A110-7683FC3DA536}"/>
              </a:ext>
            </a:extLst>
          </p:cNvPr>
          <p:cNvSpPr/>
          <p:nvPr/>
        </p:nvSpPr>
        <p:spPr>
          <a:xfrm>
            <a:off x="6225453" y="5456465"/>
            <a:ext cx="309716"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 name="Rectangle: Rounded Corners 9">
            <a:extLst>
              <a:ext uri="{FF2B5EF4-FFF2-40B4-BE49-F238E27FC236}">
                <a16:creationId xmlns:a16="http://schemas.microsoft.com/office/drawing/2014/main" id="{471609B2-2F81-4572-B00E-E2417FD97AE9}"/>
              </a:ext>
            </a:extLst>
          </p:cNvPr>
          <p:cNvSpPr/>
          <p:nvPr/>
        </p:nvSpPr>
        <p:spPr>
          <a:xfrm rot="8100000">
            <a:off x="6657971" y="5876521"/>
            <a:ext cx="304780" cy="103141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Rectangle: Rounded Corners 10">
            <a:extLst>
              <a:ext uri="{FF2B5EF4-FFF2-40B4-BE49-F238E27FC236}">
                <a16:creationId xmlns:a16="http://schemas.microsoft.com/office/drawing/2014/main" id="{ACAA6253-8F6A-4A26-B541-6E876598D289}"/>
              </a:ext>
            </a:extLst>
          </p:cNvPr>
          <p:cNvSpPr/>
          <p:nvPr/>
        </p:nvSpPr>
        <p:spPr>
          <a:xfrm rot="13500000">
            <a:off x="5864842" y="5902941"/>
            <a:ext cx="269931" cy="10405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 name="object 2"/>
          <p:cNvSpPr txBox="1">
            <a:spLocks/>
          </p:cNvSpPr>
          <p:nvPr/>
        </p:nvSpPr>
        <p:spPr>
          <a:xfrm>
            <a:off x="974206" y="-30961"/>
            <a:ext cx="8374551" cy="377154"/>
          </a:xfrm>
          <a:prstGeom prst="rect">
            <a:avLst/>
          </a:prstGeom>
        </p:spPr>
        <p:txBody>
          <a:bodyPr vert="horz" wrap="square" lIns="0" tIns="27939" rIns="0" bIns="0" rtlCol="0">
            <a:spAutoFit/>
          </a:bodyPr>
          <a:lstStyle>
            <a:lvl1pPr eaLnBrk="1" hangingPunct="1">
              <a:defRPr>
                <a:latin typeface="+mj-lt"/>
                <a:ea typeface="+mj-ea"/>
                <a:cs typeface="+mj-cs"/>
              </a:defRPr>
            </a:lvl1pPr>
          </a:lstStyle>
          <a:p>
            <a:pPr marL="12700" marR="5080" algn="ctr">
              <a:lnSpc>
                <a:spcPts val="2850"/>
              </a:lnSpc>
              <a:spcBef>
                <a:spcPts val="219"/>
              </a:spcBef>
            </a:pPr>
            <a:r>
              <a:rPr lang="en-US" sz="2400" b="1" i="1" kern="0" spc="25" dirty="0" smtClean="0">
                <a:solidFill>
                  <a:sysClr val="windowText" lastClr="000000"/>
                </a:solidFill>
                <a:latin typeface="Times New Roman" panose="02020603050405020304" pitchFamily="18" charset="0"/>
                <a:cs typeface="Times New Roman" panose="02020603050405020304" pitchFamily="18" charset="0"/>
              </a:rPr>
              <a:t>	</a:t>
            </a:r>
            <a:r>
              <a:rPr lang="en-US" sz="2400" b="1" i="1" kern="0" spc="25" dirty="0" err="1" smtClean="0">
                <a:solidFill>
                  <a:sysClr val="windowText" lastClr="000000"/>
                </a:solidFill>
                <a:latin typeface="Times New Roman" panose="02020603050405020304" pitchFamily="18" charset="0"/>
                <a:cs typeface="Times New Roman" panose="02020603050405020304" pitchFamily="18" charset="0"/>
              </a:rPr>
              <a:t>Approx</a:t>
            </a:r>
            <a:r>
              <a:rPr lang="en-US" sz="2400" b="1" i="1" kern="0" spc="25" dirty="0" smtClean="0">
                <a:solidFill>
                  <a:sysClr val="windowText" lastClr="000000"/>
                </a:solidFill>
                <a:latin typeface="Times New Roman" panose="02020603050405020304" pitchFamily="18" charset="0"/>
                <a:cs typeface="Times New Roman" panose="02020603050405020304" pitchFamily="18" charset="0"/>
              </a:rPr>
              <a:t> cost of food by neighborhood</a:t>
            </a:r>
            <a:endParaRPr lang="en-US" sz="2400" b="1" i="1" kern="0" spc="25" dirty="0">
              <a:solidFill>
                <a:sysClr val="windowText" lastClr="000000"/>
              </a:solidFill>
              <a:latin typeface="Times New Roman" panose="02020603050405020304" pitchFamily="18" charset="0"/>
              <a:cs typeface="Times New Roman" panose="02020603050405020304" pitchFamily="18" charset="0"/>
            </a:endParaRPr>
          </a:p>
        </p:txBody>
      </p:sp>
      <p:sp>
        <p:nvSpPr>
          <p:cNvPr id="31" name="object 3"/>
          <p:cNvSpPr txBox="1"/>
          <p:nvPr/>
        </p:nvSpPr>
        <p:spPr>
          <a:xfrm>
            <a:off x="1224585" y="5919811"/>
            <a:ext cx="11171552" cy="239489"/>
          </a:xfrm>
          <a:prstGeom prst="rect">
            <a:avLst/>
          </a:prstGeom>
        </p:spPr>
        <p:txBody>
          <a:bodyPr vert="horz" wrap="square" lIns="0" tIns="12700" rIns="0" bIns="0" rtlCol="0">
            <a:spAutoFit/>
          </a:bodyPr>
          <a:lstStyle/>
          <a:p>
            <a:pPr marL="379095" marR="5080" indent="-366395">
              <a:lnSpc>
                <a:spcPct val="114599"/>
              </a:lnSpc>
              <a:spcBef>
                <a:spcPts val="100"/>
              </a:spcBef>
              <a:buChar char="●"/>
              <a:tabLst>
                <a:tab pos="379095" algn="l"/>
                <a:tab pos="379730" algn="l"/>
              </a:tabLst>
            </a:pPr>
            <a:endParaRPr sz="1400" dirty="0">
              <a:latin typeface="Arial"/>
              <a:cs typeface="Arial"/>
            </a:endParaRPr>
          </a:p>
        </p:txBody>
      </p:sp>
      <p:sp>
        <p:nvSpPr>
          <p:cNvPr id="3" name="Rounded Rectangle 2"/>
          <p:cNvSpPr/>
          <p:nvPr/>
        </p:nvSpPr>
        <p:spPr>
          <a:xfrm>
            <a:off x="1900574" y="386273"/>
            <a:ext cx="9318817" cy="504829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endParaRPr lang="en-US" dirty="0"/>
          </a:p>
          <a:p>
            <a:pPr marL="379095" marR="5080" indent="-366395">
              <a:lnSpc>
                <a:spcPct val="114599"/>
              </a:lnSpc>
              <a:spcBef>
                <a:spcPts val="100"/>
              </a:spcBef>
              <a:buChar char="●"/>
              <a:tabLst>
                <a:tab pos="379095" algn="l"/>
                <a:tab pos="379730" algn="l"/>
              </a:tabLst>
            </a:pPr>
            <a:endParaRPr lang="en-US" dirty="0" smtClean="0"/>
          </a:p>
          <a:p>
            <a:pPr marL="379095" marR="5080" indent="-366395">
              <a:lnSpc>
                <a:spcPct val="114599"/>
              </a:lnSpc>
              <a:spcBef>
                <a:spcPts val="100"/>
              </a:spcBef>
              <a:buChar char="●"/>
              <a:tabLst>
                <a:tab pos="379095" algn="l"/>
                <a:tab pos="379730" algn="l"/>
              </a:tabLst>
            </a:pPr>
            <a:r>
              <a:rPr lang="en-US" dirty="0" smtClean="0">
                <a:solidFill>
                  <a:schemeClr val="tx1"/>
                </a:solidFill>
              </a:rPr>
              <a:t>Cost </a:t>
            </a:r>
            <a:r>
              <a:rPr lang="en-US" dirty="0">
                <a:solidFill>
                  <a:schemeClr val="tx1"/>
                </a:solidFill>
              </a:rPr>
              <a:t>of living in Lavelle Road is also quite high, even I can't afford the restaurants in </a:t>
            </a:r>
            <a:r>
              <a:rPr lang="en-US" dirty="0" err="1">
                <a:solidFill>
                  <a:schemeClr val="tx1"/>
                </a:solidFill>
              </a:rPr>
              <a:t>lavelle</a:t>
            </a:r>
            <a:r>
              <a:rPr lang="en-US" dirty="0">
                <a:solidFill>
                  <a:schemeClr val="tx1"/>
                </a:solidFill>
              </a:rPr>
              <a:t>  road</a:t>
            </a:r>
            <a:endParaRPr lang="en-US" sz="1400" dirty="0">
              <a:solidFill>
                <a:schemeClr val="tx1"/>
              </a:solidFill>
              <a:latin typeface="Arial"/>
              <a:cs typeface="Arial"/>
            </a:endParaRPr>
          </a:p>
        </p:txBody>
      </p:sp>
      <p:pic>
        <p:nvPicPr>
          <p:cNvPr id="19" name="Picture 18">
            <a:extLst>
              <a:ext uri="{FF2B5EF4-FFF2-40B4-BE49-F238E27FC236}">
                <a16:creationId xmlns:a16="http://schemas.microsoft.com/office/drawing/2014/main" id="{7CEA77DE-9FBF-4308-8128-8E6720ED4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3297" y="864069"/>
            <a:ext cx="3249483" cy="3783268"/>
          </a:xfrm>
          <a:prstGeom prst="rect">
            <a:avLst/>
          </a:prstGeom>
        </p:spPr>
      </p:pic>
      <p:pic>
        <p:nvPicPr>
          <p:cNvPr id="20" name="Picture 19">
            <a:extLst>
              <a:ext uri="{FF2B5EF4-FFF2-40B4-BE49-F238E27FC236}">
                <a16:creationId xmlns:a16="http://schemas.microsoft.com/office/drawing/2014/main" id="{AF1E84A0-7233-415C-939B-D4EB91BEF6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36484" y="785313"/>
            <a:ext cx="5528621" cy="3859322"/>
          </a:xfrm>
          <a:prstGeom prst="rect">
            <a:avLst/>
          </a:prstGeom>
        </p:spPr>
      </p:pic>
    </p:spTree>
    <p:extLst>
      <p:ext uri="{BB962C8B-B14F-4D97-AF65-F5344CB8AC3E}">
        <p14:creationId xmlns:p14="http://schemas.microsoft.com/office/powerpoint/2010/main" val="213239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13" end="13"/>
                                            </p:txEl>
                                          </p:spTgt>
                                        </p:tgtEl>
                                        <p:attrNameLst>
                                          <p:attrName>style.visibility</p:attrName>
                                        </p:attrNameLst>
                                      </p:cBhvr>
                                      <p:to>
                                        <p:strVal val="visible"/>
                                      </p:to>
                                    </p:set>
                                    <p:anim calcmode="lin" valueType="num">
                                      <p:cBhvr additive="base">
                                        <p:cTn id="12"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7" name="Group 6">
            <a:extLst>
              <a:ext uri="{FF2B5EF4-FFF2-40B4-BE49-F238E27FC236}">
                <a16:creationId xmlns:a16="http://schemas.microsoft.com/office/drawing/2014/main" id="{1B5C8AE6-484A-43DF-A40F-785406CF3E98}"/>
              </a:ext>
            </a:extLst>
          </p:cNvPr>
          <p:cNvGrpSpPr/>
          <p:nvPr/>
        </p:nvGrpSpPr>
        <p:grpSpPr>
          <a:xfrm>
            <a:off x="-23420" y="4026932"/>
            <a:ext cx="1779649" cy="2778744"/>
            <a:chOff x="7782830" y="2717072"/>
            <a:chExt cx="1102309" cy="1797644"/>
          </a:xfrm>
          <a:solidFill>
            <a:schemeClr val="accent2">
              <a:lumMod val="75000"/>
            </a:schemeClr>
          </a:solidFill>
        </p:grpSpPr>
        <p:sp>
          <p:nvSpPr>
            <p:cNvPr id="8"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9"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cxnSp>
        <p:nvCxnSpPr>
          <p:cNvPr id="12" name="Straight Connector 11"/>
          <p:cNvCxnSpPr/>
          <p:nvPr/>
        </p:nvCxnSpPr>
        <p:spPr>
          <a:xfrm flipH="1">
            <a:off x="1756229" y="5456465"/>
            <a:ext cx="300369"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ectangle: Rounded Corners 2">
            <a:extLst>
              <a:ext uri="{FF2B5EF4-FFF2-40B4-BE49-F238E27FC236}">
                <a16:creationId xmlns:a16="http://schemas.microsoft.com/office/drawing/2014/main" id="{2E783D11-E1C8-45CF-A110-7683FC3DA536}"/>
              </a:ext>
            </a:extLst>
          </p:cNvPr>
          <p:cNvSpPr/>
          <p:nvPr/>
        </p:nvSpPr>
        <p:spPr>
          <a:xfrm>
            <a:off x="6255127" y="5456465"/>
            <a:ext cx="309716"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 name="Rectangle: Rounded Corners 9">
            <a:extLst>
              <a:ext uri="{FF2B5EF4-FFF2-40B4-BE49-F238E27FC236}">
                <a16:creationId xmlns:a16="http://schemas.microsoft.com/office/drawing/2014/main" id="{471609B2-2F81-4572-B00E-E2417FD97AE9}"/>
              </a:ext>
            </a:extLst>
          </p:cNvPr>
          <p:cNvSpPr/>
          <p:nvPr/>
        </p:nvSpPr>
        <p:spPr>
          <a:xfrm rot="8100000">
            <a:off x="6657971" y="5876521"/>
            <a:ext cx="304780" cy="103141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Rectangle: Rounded Corners 10">
            <a:extLst>
              <a:ext uri="{FF2B5EF4-FFF2-40B4-BE49-F238E27FC236}">
                <a16:creationId xmlns:a16="http://schemas.microsoft.com/office/drawing/2014/main" id="{ACAA6253-8F6A-4A26-B541-6E876598D289}"/>
              </a:ext>
            </a:extLst>
          </p:cNvPr>
          <p:cNvSpPr/>
          <p:nvPr/>
        </p:nvSpPr>
        <p:spPr>
          <a:xfrm rot="13500000">
            <a:off x="5864842" y="5902941"/>
            <a:ext cx="269931" cy="10405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object 2"/>
          <p:cNvSpPr txBox="1">
            <a:spLocks/>
          </p:cNvSpPr>
          <p:nvPr/>
        </p:nvSpPr>
        <p:spPr>
          <a:xfrm>
            <a:off x="2808111" y="-58578"/>
            <a:ext cx="7132955" cy="382156"/>
          </a:xfrm>
          <a:prstGeom prst="rect">
            <a:avLst/>
          </a:prstGeom>
        </p:spPr>
        <p:txBody>
          <a:bodyPr vert="horz" wrap="square" lIns="0" tIns="12700" rIns="0" bIns="0" rtlCol="0">
            <a:spAutoFit/>
          </a:bodyPr>
          <a:lstStyle>
            <a:lvl1pPr eaLnBrk="1" hangingPunct="1">
              <a:defRPr>
                <a:latin typeface="+mj-lt"/>
                <a:ea typeface="+mj-ea"/>
                <a:cs typeface="+mj-cs"/>
              </a:defRPr>
            </a:lvl1pPr>
          </a:lstStyle>
          <a:p>
            <a:pPr marL="12700" algn="ctr">
              <a:spcBef>
                <a:spcPts val="100"/>
              </a:spcBef>
            </a:pPr>
            <a:r>
              <a:rPr lang="en-US" sz="2400" b="1" i="1" kern="0" spc="-30" dirty="0" smtClean="0">
                <a:solidFill>
                  <a:sysClr val="windowText" lastClr="000000"/>
                </a:solidFill>
                <a:latin typeface="Times New Roman" panose="02020603050405020304" pitchFamily="18" charset="0"/>
                <a:cs typeface="Times New Roman" panose="02020603050405020304" pitchFamily="18" charset="0"/>
              </a:rPr>
              <a:t>Quick Bites, Delivery, casual Dining</a:t>
            </a:r>
            <a:endParaRPr lang="en-US" sz="2400" b="1" i="1" kern="0" spc="15" dirty="0">
              <a:solidFill>
                <a:sysClr val="windowText" lastClr="000000"/>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1684890" y="385032"/>
            <a:ext cx="9759906" cy="5330449"/>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a:p>
          <a:p>
            <a:r>
              <a:rPr lang="en-IN" dirty="0">
                <a:solidFill>
                  <a:schemeClr val="tx1"/>
                </a:solidFill>
                <a:latin typeface="Arial" panose="020B0604020202020204" pitchFamily="34" charset="0"/>
                <a:cs typeface="Arial" panose="020B0604020202020204" pitchFamily="34" charset="0"/>
              </a:rPr>
              <a:t>The population of Bangalore comprises mostly of people from 25-35 years of age. Hence delivery restaurant have to plan accordingly.</a:t>
            </a:r>
          </a:p>
          <a:p>
            <a:endParaRPr lang="en-IN" dirty="0"/>
          </a:p>
        </p:txBody>
      </p:sp>
      <p:pic>
        <p:nvPicPr>
          <p:cNvPr id="23" name="Picture 22">
            <a:extLst>
              <a:ext uri="{FF2B5EF4-FFF2-40B4-BE49-F238E27FC236}">
                <a16:creationId xmlns:a16="http://schemas.microsoft.com/office/drawing/2014/main" id="{6DA70CA8-081E-4D31-9343-81628EA8B3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229" y="385032"/>
            <a:ext cx="9222875" cy="4732095"/>
          </a:xfrm>
          <a:prstGeom prst="rect">
            <a:avLst/>
          </a:prstGeom>
        </p:spPr>
      </p:pic>
    </p:spTree>
    <p:extLst>
      <p:ext uri="{BB962C8B-B14F-4D97-AF65-F5344CB8AC3E}">
        <p14:creationId xmlns:p14="http://schemas.microsoft.com/office/powerpoint/2010/main" val="66130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17" end="17"/>
                                            </p:txEl>
                                          </p:spTgt>
                                        </p:tgtEl>
                                        <p:attrNameLst>
                                          <p:attrName>style.visibility</p:attrName>
                                        </p:attrNameLst>
                                      </p:cBhvr>
                                      <p:to>
                                        <p:strVal val="visible"/>
                                      </p:to>
                                    </p:set>
                                    <p:anim calcmode="lin" valueType="num">
                                      <p:cBhvr additive="base">
                                        <p:cTn id="7" dur="500" fill="hold"/>
                                        <p:tgtEl>
                                          <p:spTgt spid="2">
                                            <p:txEl>
                                              <p:pRg st="17" end="1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17" end="1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4" name="Group 3">
            <a:extLst>
              <a:ext uri="{FF2B5EF4-FFF2-40B4-BE49-F238E27FC236}">
                <a16:creationId xmlns:a16="http://schemas.microsoft.com/office/drawing/2014/main" id="{1B5C8AE6-484A-43DF-A40F-785406CF3E98}"/>
              </a:ext>
            </a:extLst>
          </p:cNvPr>
          <p:cNvGrpSpPr/>
          <p:nvPr/>
        </p:nvGrpSpPr>
        <p:grpSpPr>
          <a:xfrm>
            <a:off x="0" y="4052501"/>
            <a:ext cx="1689449" cy="2794642"/>
            <a:chOff x="7782830" y="2717072"/>
            <a:chExt cx="1102309" cy="1797644"/>
          </a:xfrm>
          <a:solidFill>
            <a:schemeClr val="accent2">
              <a:lumMod val="75000"/>
            </a:schemeClr>
          </a:solidFill>
        </p:grpSpPr>
        <p:sp>
          <p:nvSpPr>
            <p:cNvPr id="5"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12" name="Rectangle: Rounded Corners 2">
            <a:extLst>
              <a:ext uri="{FF2B5EF4-FFF2-40B4-BE49-F238E27FC236}">
                <a16:creationId xmlns:a16="http://schemas.microsoft.com/office/drawing/2014/main" id="{2E783D11-E1C8-45CF-A110-7683FC3DA536}"/>
              </a:ext>
            </a:extLst>
          </p:cNvPr>
          <p:cNvSpPr/>
          <p:nvPr/>
        </p:nvSpPr>
        <p:spPr>
          <a:xfrm>
            <a:off x="6560602" y="5449822"/>
            <a:ext cx="309716"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Rounded Corners 9">
            <a:extLst>
              <a:ext uri="{FF2B5EF4-FFF2-40B4-BE49-F238E27FC236}">
                <a16:creationId xmlns:a16="http://schemas.microsoft.com/office/drawing/2014/main" id="{471609B2-2F81-4572-B00E-E2417FD97AE9}"/>
              </a:ext>
            </a:extLst>
          </p:cNvPr>
          <p:cNvSpPr/>
          <p:nvPr/>
        </p:nvSpPr>
        <p:spPr>
          <a:xfrm rot="8100000">
            <a:off x="6993120" y="5869878"/>
            <a:ext cx="304780" cy="103141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Rectangle: Rounded Corners 10">
            <a:extLst>
              <a:ext uri="{FF2B5EF4-FFF2-40B4-BE49-F238E27FC236}">
                <a16:creationId xmlns:a16="http://schemas.microsoft.com/office/drawing/2014/main" id="{ACAA6253-8F6A-4A26-B541-6E876598D289}"/>
              </a:ext>
            </a:extLst>
          </p:cNvPr>
          <p:cNvSpPr/>
          <p:nvPr/>
        </p:nvSpPr>
        <p:spPr>
          <a:xfrm rot="13500000">
            <a:off x="6199991" y="5896298"/>
            <a:ext cx="269931" cy="10405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 name="object 2"/>
          <p:cNvSpPr txBox="1">
            <a:spLocks/>
          </p:cNvSpPr>
          <p:nvPr/>
        </p:nvSpPr>
        <p:spPr>
          <a:xfrm>
            <a:off x="1805622" y="51616"/>
            <a:ext cx="7077121" cy="382156"/>
          </a:xfrm>
          <a:prstGeom prst="rect">
            <a:avLst/>
          </a:prstGeom>
        </p:spPr>
        <p:txBody>
          <a:bodyPr vert="horz" wrap="square" lIns="0" tIns="12700" rIns="0" bIns="0" rtlCol="0">
            <a:spAutoFit/>
          </a:bodyPr>
          <a:lstStyle>
            <a:lvl1pPr eaLnBrk="1" hangingPunct="1">
              <a:defRPr>
                <a:latin typeface="+mj-lt"/>
                <a:ea typeface="+mj-ea"/>
                <a:cs typeface="+mj-cs"/>
              </a:defRPr>
            </a:lvl1pPr>
          </a:lstStyle>
          <a:p>
            <a:pPr marL="12700" algn="r">
              <a:spcBef>
                <a:spcPts val="100"/>
              </a:spcBef>
            </a:pPr>
            <a:r>
              <a:rPr lang="en-IN" sz="2400" b="1" i="1" kern="0" spc="-35" dirty="0" smtClean="0">
                <a:solidFill>
                  <a:sysClr val="windowText" lastClr="000000"/>
                </a:solidFill>
                <a:latin typeface="Times New Roman" panose="02020603050405020304" pitchFamily="18" charset="0"/>
                <a:cs typeface="Times New Roman" panose="02020603050405020304" pitchFamily="18" charset="0"/>
              </a:rPr>
              <a:t>Regression </a:t>
            </a:r>
            <a:r>
              <a:rPr lang="en-IN" sz="2400" b="1" i="1" kern="0" spc="30" dirty="0" smtClean="0">
                <a:solidFill>
                  <a:sysClr val="windowText" lastClr="000000"/>
                </a:solidFill>
                <a:latin typeface="Times New Roman" panose="02020603050405020304" pitchFamily="18" charset="0"/>
                <a:cs typeface="Times New Roman" panose="02020603050405020304" pitchFamily="18" charset="0"/>
              </a:rPr>
              <a:t>models</a:t>
            </a:r>
            <a:r>
              <a:rPr lang="en-IN" sz="2400" b="1" i="1" kern="0" spc="-185" dirty="0" smtClean="0">
                <a:solidFill>
                  <a:sysClr val="windowText" lastClr="000000"/>
                </a:solidFill>
                <a:latin typeface="Times New Roman" panose="02020603050405020304" pitchFamily="18" charset="0"/>
                <a:cs typeface="Times New Roman" panose="02020603050405020304" pitchFamily="18" charset="0"/>
              </a:rPr>
              <a:t> </a:t>
            </a:r>
            <a:r>
              <a:rPr lang="en-IN" sz="2400" b="1" i="1" kern="0" spc="20" dirty="0" smtClean="0">
                <a:solidFill>
                  <a:sysClr val="windowText" lastClr="000000"/>
                </a:solidFill>
                <a:latin typeface="Times New Roman" panose="02020603050405020304" pitchFamily="18" charset="0"/>
                <a:cs typeface="Times New Roman" panose="02020603050405020304" pitchFamily="18" charset="0"/>
              </a:rPr>
              <a:t>performance</a:t>
            </a:r>
            <a:endParaRPr lang="en-IN" sz="2400" b="1" i="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7" name="Rounded Rectangle 6"/>
          <p:cNvSpPr/>
          <p:nvPr/>
        </p:nvSpPr>
        <p:spPr>
          <a:xfrm>
            <a:off x="1689450" y="433772"/>
            <a:ext cx="9486550" cy="5016049"/>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bject 3"/>
          <p:cNvSpPr txBox="1"/>
          <p:nvPr/>
        </p:nvSpPr>
        <p:spPr>
          <a:xfrm>
            <a:off x="7992895" y="2337415"/>
            <a:ext cx="2960238" cy="1168424"/>
          </a:xfrm>
          <a:prstGeom prst="rect">
            <a:avLst/>
          </a:prstGeom>
        </p:spPr>
        <p:txBody>
          <a:bodyPr vert="horz" wrap="square" lIns="0" tIns="66675" rIns="0" bIns="0" rtlCol="0">
            <a:spAutoFit/>
          </a:bodyPr>
          <a:lstStyle/>
          <a:p>
            <a:pPr marL="379095" indent="-366395">
              <a:lnSpc>
                <a:spcPct val="100000"/>
              </a:lnSpc>
              <a:spcBef>
                <a:spcPts val="525"/>
              </a:spcBef>
              <a:buChar char="●"/>
              <a:tabLst>
                <a:tab pos="379095" algn="l"/>
                <a:tab pos="379730" algn="l"/>
              </a:tabLst>
            </a:pPr>
            <a:r>
              <a:rPr lang="en-IN" sz="1800" spc="-15" dirty="0">
                <a:latin typeface="Arial"/>
                <a:cs typeface="Arial"/>
              </a:rPr>
              <a:t>Even though Bangalor</a:t>
            </a:r>
            <a:r>
              <a:rPr lang="en-IN" spc="-15" dirty="0">
                <a:latin typeface="Arial"/>
                <a:cs typeface="Arial"/>
              </a:rPr>
              <a:t>e is in South India but North Indian dishes are more famous here.</a:t>
            </a:r>
            <a:endParaRPr sz="1400" dirty="0">
              <a:latin typeface="Arial"/>
              <a:cs typeface="Arial"/>
            </a:endParaRPr>
          </a:p>
        </p:txBody>
      </p:sp>
      <p:pic>
        <p:nvPicPr>
          <p:cNvPr id="16" name="Picture 15">
            <a:extLst>
              <a:ext uri="{FF2B5EF4-FFF2-40B4-BE49-F238E27FC236}">
                <a16:creationId xmlns:a16="http://schemas.microsoft.com/office/drawing/2014/main" id="{043C2347-2A8E-4383-AF5C-2F7E1AD746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6641" y="574568"/>
            <a:ext cx="5394341" cy="4694118"/>
          </a:xfrm>
          <a:prstGeom prst="rect">
            <a:avLst/>
          </a:prstGeom>
        </p:spPr>
      </p:pic>
    </p:spTree>
    <p:extLst>
      <p:ext uri="{BB962C8B-B14F-4D97-AF65-F5344CB8AC3E}">
        <p14:creationId xmlns:p14="http://schemas.microsoft.com/office/powerpoint/2010/main" val="1315802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latin typeface="Arial" panose="020B0604020202020204" pitchFamily="34" charset="0"/>
                <a:cs typeface="Arial" panose="020B0604020202020204" pitchFamily="34" charset="0"/>
              </a:rPr>
              <a:t>Introduction</a:t>
            </a:r>
            <a:endParaRPr lang="en-IN" sz="32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512966" y="1670142"/>
            <a:ext cx="11166068" cy="4351338"/>
          </a:xfrm>
        </p:spPr>
        <p:txBody>
          <a:bodyPr>
            <a:normAutofit/>
          </a:bodyPr>
          <a:lstStyle/>
          <a:p>
            <a:pPr marL="0" indent="0">
              <a:buNone/>
            </a:pPr>
            <a:r>
              <a:rPr lang="en-IN" sz="2100" b="1" u="sng" dirty="0" smtClean="0">
                <a:latin typeface="Arial" panose="020B0604020202020204" pitchFamily="34" charset="0"/>
                <a:cs typeface="Arial" panose="020B0604020202020204" pitchFamily="34" charset="0"/>
              </a:rPr>
              <a:t>Need For Restaurant Data Analysis -</a:t>
            </a:r>
          </a:p>
          <a:p>
            <a:pPr marL="0" indent="0">
              <a:buNone/>
            </a:pPr>
            <a:endParaRPr lang="en-IN" sz="2100" b="1" u="sng" dirty="0">
              <a:latin typeface="Arial" panose="020B0604020202020204" pitchFamily="34" charset="0"/>
              <a:cs typeface="Arial" panose="020B0604020202020204" pitchFamily="34" charset="0"/>
            </a:endParaRP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The basic idea of analyzing the restaurants dataset is to get a fair idea about the factors affecting the establishment of different types of the restaurant at different places in Bangalore.</a:t>
            </a:r>
          </a:p>
          <a:p>
            <a:pPr algn="just"/>
            <a:r>
              <a:rPr lang="en-US" sz="2000" dirty="0" smtClean="0">
                <a:latin typeface="Arial" panose="020B0604020202020204" pitchFamily="34" charset="0"/>
                <a:cs typeface="Arial" panose="020B0604020202020204" pitchFamily="34" charset="0"/>
              </a:rPr>
              <a:t>     With each day new restaurants opening the industry hasn't been saturated yet and the                        demand is increasing day by day. In spite of increasing demand it ,however, has become difficult      for new restaurants to compete with established restaurants.</a:t>
            </a:r>
          </a:p>
          <a:p>
            <a:pPr algn="just"/>
            <a:endParaRPr lang="en-US" sz="2000" dirty="0" smtClean="0">
              <a:latin typeface="Arial" panose="020B0604020202020204" pitchFamily="34" charset="0"/>
              <a:cs typeface="Arial" panose="020B0604020202020204" pitchFamily="34" charset="0"/>
            </a:endParaRP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Bangalore being an Economical Capital of India. Most of the people here are dependent mainly on the restaurant food as they don’t have time to cook for themselves.</a:t>
            </a:r>
          </a:p>
          <a:p>
            <a:pPr algn="just"/>
            <a:endParaRPr lang="en-IN" sz="2000" dirty="0" smtClean="0">
              <a:latin typeface="Arial" panose="020B0604020202020204" pitchFamily="34" charset="0"/>
              <a:cs typeface="Arial" panose="020B0604020202020204" pitchFamily="34" charset="0"/>
            </a:endParaRPr>
          </a:p>
          <a:p>
            <a:pPr marL="0" indent="0">
              <a:buNone/>
            </a:pPr>
            <a:endParaRPr lang="en-IN" sz="2000" dirty="0" smtClean="0">
              <a:latin typeface="Arial" panose="020B0604020202020204" pitchFamily="34" charset="0"/>
              <a:cs typeface="Arial" panose="020B0604020202020204" pitchFamily="34" charset="0"/>
            </a:endParaRPr>
          </a:p>
          <a:p>
            <a:pPr marL="0" indent="0">
              <a:buNone/>
            </a:pPr>
            <a:endParaRPr lang="en-IN" sz="2400" dirty="0" smtClean="0"/>
          </a:p>
          <a:p>
            <a:pPr marL="0" indent="0">
              <a:buNone/>
            </a:pPr>
            <a:endParaRPr lang="en-IN" sz="2400" dirty="0" smtClean="0"/>
          </a:p>
          <a:p>
            <a:pPr marL="0" indent="0">
              <a:buNone/>
            </a:pPr>
            <a:endParaRPr lang="en-IN" sz="2400" dirty="0" smtClean="0"/>
          </a:p>
          <a:p>
            <a:pPr marL="0" indent="0">
              <a:buNone/>
            </a:pPr>
            <a:endParaRPr lang="en-IN" sz="2400" dirty="0"/>
          </a:p>
          <a:p>
            <a:pPr marL="0" indent="0">
              <a:buNone/>
            </a:pPr>
            <a:endParaRPr lang="en-IN" sz="2400" dirty="0" smtClean="0"/>
          </a:p>
        </p:txBody>
      </p:sp>
    </p:spTree>
    <p:extLst>
      <p:ext uri="{BB962C8B-B14F-4D97-AF65-F5344CB8AC3E}">
        <p14:creationId xmlns:p14="http://schemas.microsoft.com/office/powerpoint/2010/main" val="31911065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3" name="TextBox 2">
            <a:extLst>
              <a:ext uri="{FF2B5EF4-FFF2-40B4-BE49-F238E27FC236}">
                <a16:creationId xmlns:a16="http://schemas.microsoft.com/office/drawing/2014/main" id="{6699AC3C-FE44-4341-B799-F20DE8937C2B}"/>
              </a:ext>
            </a:extLst>
          </p:cNvPr>
          <p:cNvSpPr txBox="1"/>
          <p:nvPr/>
        </p:nvSpPr>
        <p:spPr>
          <a:xfrm>
            <a:off x="1162956" y="101119"/>
            <a:ext cx="9673702" cy="461665"/>
          </a:xfrm>
          <a:prstGeom prst="rect">
            <a:avLst/>
          </a:prstGeom>
          <a:noFill/>
        </p:spPr>
        <p:txBody>
          <a:bodyPr wrap="square" rtlCol="0">
            <a:spAutoFit/>
          </a:bodyPr>
          <a:lstStyle/>
          <a:p>
            <a:pPr lvl="0" algn="ctr">
              <a:defRPr/>
            </a:pPr>
            <a:r>
              <a:rPr lang="en-IN" sz="2400" b="1" dirty="0" smtClean="0"/>
              <a:t>Top </a:t>
            </a:r>
            <a:r>
              <a:rPr lang="en-IN" sz="2400" b="1" dirty="0"/>
              <a:t>rated restaurants are also clustered around Central </a:t>
            </a:r>
            <a:r>
              <a:rPr lang="en-IN" sz="2400" b="1" dirty="0" smtClean="0"/>
              <a:t>Bengaluru</a:t>
            </a:r>
            <a:endParaRPr kumimoji="0" lang="en-US" sz="2400" b="1" i="0" u="none" strike="noStrike" kern="1200" cap="none" spc="0" normalizeH="0" baseline="0" noProof="0" dirty="0">
              <a:ln>
                <a:noFill/>
              </a:ln>
              <a:effectLst/>
              <a:uLnTx/>
              <a:uFillTx/>
              <a:latin typeface="Noto Sans" panose="020B0502040504020204" pitchFamily="34"/>
              <a:ea typeface="Noto Sans" panose="020B0502040504020204" pitchFamily="34"/>
              <a:cs typeface="Noto Sans" panose="020B0502040504020204" pitchFamily="34"/>
            </a:endParaRPr>
          </a:p>
        </p:txBody>
      </p:sp>
      <p:grpSp>
        <p:nvGrpSpPr>
          <p:cNvPr id="4" name="Group 3">
            <a:extLst>
              <a:ext uri="{FF2B5EF4-FFF2-40B4-BE49-F238E27FC236}">
                <a16:creationId xmlns:a16="http://schemas.microsoft.com/office/drawing/2014/main" id="{1B5C8AE6-484A-43DF-A40F-785406CF3E98}"/>
              </a:ext>
            </a:extLst>
          </p:cNvPr>
          <p:cNvGrpSpPr/>
          <p:nvPr/>
        </p:nvGrpSpPr>
        <p:grpSpPr>
          <a:xfrm>
            <a:off x="0" y="4052501"/>
            <a:ext cx="1689449" cy="2794642"/>
            <a:chOff x="7782830" y="2717072"/>
            <a:chExt cx="1102309" cy="1797644"/>
          </a:xfrm>
          <a:solidFill>
            <a:schemeClr val="accent2">
              <a:lumMod val="75000"/>
            </a:schemeClr>
          </a:solidFill>
        </p:grpSpPr>
        <p:sp>
          <p:nvSpPr>
            <p:cNvPr id="5"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7" name="Rectangle: Rounded Corners 2">
            <a:extLst>
              <a:ext uri="{FF2B5EF4-FFF2-40B4-BE49-F238E27FC236}">
                <a16:creationId xmlns:a16="http://schemas.microsoft.com/office/drawing/2014/main" id="{2E783D11-E1C8-45CF-A110-7683FC3DA536}"/>
              </a:ext>
            </a:extLst>
          </p:cNvPr>
          <p:cNvSpPr/>
          <p:nvPr/>
        </p:nvSpPr>
        <p:spPr>
          <a:xfrm>
            <a:off x="6560602" y="5449822"/>
            <a:ext cx="309716"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9">
            <a:extLst>
              <a:ext uri="{FF2B5EF4-FFF2-40B4-BE49-F238E27FC236}">
                <a16:creationId xmlns:a16="http://schemas.microsoft.com/office/drawing/2014/main" id="{471609B2-2F81-4572-B00E-E2417FD97AE9}"/>
              </a:ext>
            </a:extLst>
          </p:cNvPr>
          <p:cNvSpPr/>
          <p:nvPr/>
        </p:nvSpPr>
        <p:spPr>
          <a:xfrm rot="8100000">
            <a:off x="6993120" y="5869878"/>
            <a:ext cx="304780" cy="103141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Rounded Corners 10">
            <a:extLst>
              <a:ext uri="{FF2B5EF4-FFF2-40B4-BE49-F238E27FC236}">
                <a16:creationId xmlns:a16="http://schemas.microsoft.com/office/drawing/2014/main" id="{ACAA6253-8F6A-4A26-B541-6E876598D289}"/>
              </a:ext>
            </a:extLst>
          </p:cNvPr>
          <p:cNvSpPr/>
          <p:nvPr/>
        </p:nvSpPr>
        <p:spPr>
          <a:xfrm rot="13500000">
            <a:off x="6199991" y="5896298"/>
            <a:ext cx="269931" cy="1040544"/>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p:cNvSpPr/>
          <p:nvPr/>
        </p:nvSpPr>
        <p:spPr>
          <a:xfrm>
            <a:off x="1689449" y="562784"/>
            <a:ext cx="9486550" cy="4865144"/>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CDC75FB9-006E-4F27-9328-1ED1B783DA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2965" y="749579"/>
            <a:ext cx="9123981" cy="4491553"/>
          </a:xfrm>
          <a:prstGeom prst="rect">
            <a:avLst/>
          </a:prstGeom>
        </p:spPr>
      </p:pic>
    </p:spTree>
    <p:extLst>
      <p:ext uri="{BB962C8B-B14F-4D97-AF65-F5344CB8AC3E}">
        <p14:creationId xmlns:p14="http://schemas.microsoft.com/office/powerpoint/2010/main" val="40402410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50779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p:cNvPicPr>
            <a:picLocks noChangeAspect="1"/>
          </p:cNvPicPr>
          <p:nvPr/>
        </p:nvPicPr>
        <p:blipFill>
          <a:blip r:embed="rId2"/>
          <a:stretch>
            <a:fillRect/>
          </a:stretch>
        </p:blipFill>
        <p:spPr>
          <a:xfrm>
            <a:off x="2544653" y="694156"/>
            <a:ext cx="7938407" cy="4433708"/>
          </a:xfrm>
          <a:prstGeom prst="rect">
            <a:avLst/>
          </a:prstGeom>
        </p:spPr>
      </p:pic>
      <p:sp>
        <p:nvSpPr>
          <p:cNvPr id="11" name="Rectangle 10"/>
          <p:cNvSpPr/>
          <p:nvPr/>
        </p:nvSpPr>
        <p:spPr>
          <a:xfrm>
            <a:off x="2984325" y="-55398"/>
            <a:ext cx="6096000" cy="461665"/>
          </a:xfrm>
          <a:prstGeom prst="rect">
            <a:avLst/>
          </a:prstGeom>
        </p:spPr>
        <p:txBody>
          <a:bodyPr>
            <a:spAutoFit/>
          </a:bodyPr>
          <a:lstStyle/>
          <a:p>
            <a:pPr lvl="0" algn="ctr">
              <a:defRPr/>
            </a:pPr>
            <a:r>
              <a:rPr lang="en-IN" sz="2400" b="1" i="1" dirty="0" smtClean="0">
                <a:latin typeface="Times New Roman" panose="02020603050405020304" pitchFamily="18" charset="0"/>
                <a:cs typeface="Times New Roman" panose="02020603050405020304" pitchFamily="18" charset="0"/>
              </a:rPr>
              <a:t>Cost vs Rating </a:t>
            </a:r>
            <a:endParaRPr lang="en-US" sz="2400" b="1" i="1" dirty="0">
              <a:latin typeface="Times New Roman" panose="02020603050405020304" pitchFamily="18" charset="0"/>
              <a:ea typeface="Noto Sans" panose="020B0502040504020204" pitchFamily="34"/>
              <a:cs typeface="Times New Roman" panose="02020603050405020304" pitchFamily="18" charset="0"/>
            </a:endParaRPr>
          </a:p>
        </p:txBody>
      </p:sp>
      <p:sp>
        <p:nvSpPr>
          <p:cNvPr id="12" name="Rectangle 11"/>
          <p:cNvSpPr/>
          <p:nvPr/>
        </p:nvSpPr>
        <p:spPr>
          <a:xfrm>
            <a:off x="2102527" y="5129560"/>
            <a:ext cx="4892862" cy="400110"/>
          </a:xfrm>
          <a:prstGeom prst="rect">
            <a:avLst/>
          </a:prstGeom>
        </p:spPr>
        <p:txBody>
          <a:bodyPr wrap="square">
            <a:spAutoFit/>
          </a:bodyPr>
          <a:lstStyle/>
          <a:p>
            <a:pPr marL="342900" lvl="0" indent="-342900" algn="ctr">
              <a:buFont typeface="Arial" panose="020B0604020202020204" pitchFamily="34" charset="0"/>
              <a:buChar char="•"/>
              <a:defRPr/>
            </a:pPr>
            <a:r>
              <a:rPr lang="en-IN" sz="2000" dirty="0"/>
              <a:t>Cost increase Rating increase</a:t>
            </a:r>
            <a:endParaRPr lang="en-US" sz="2000" b="1" i="1" dirty="0">
              <a:latin typeface="Times New Roman" panose="02020603050405020304" pitchFamily="18" charset="0"/>
              <a:ea typeface="Noto Sans" panose="020B0502040504020204" pitchFamily="34"/>
              <a:cs typeface="Times New Roman" panose="02020603050405020304" pitchFamily="18" charset="0"/>
            </a:endParaRPr>
          </a:p>
        </p:txBody>
      </p:sp>
    </p:spTree>
    <p:extLst>
      <p:ext uri="{BB962C8B-B14F-4D97-AF65-F5344CB8AC3E}">
        <p14:creationId xmlns:p14="http://schemas.microsoft.com/office/powerpoint/2010/main" val="3199319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barn(inVertical)">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4" name="Group 3">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5"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12"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Rounded Rectangle 14"/>
          <p:cNvSpPr/>
          <p:nvPr/>
        </p:nvSpPr>
        <p:spPr>
          <a:xfrm>
            <a:off x="1857829" y="694156"/>
            <a:ext cx="9463314" cy="4980929"/>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6" name="Picture 15"/>
          <p:cNvPicPr>
            <a:picLocks noChangeAspect="1"/>
          </p:cNvPicPr>
          <p:nvPr/>
        </p:nvPicPr>
        <p:blipFill>
          <a:blip r:embed="rId2"/>
          <a:stretch>
            <a:fillRect/>
          </a:stretch>
        </p:blipFill>
        <p:spPr>
          <a:xfrm>
            <a:off x="1926810" y="1451296"/>
            <a:ext cx="9174094" cy="3260725"/>
          </a:xfrm>
          <a:prstGeom prst="rect">
            <a:avLst/>
          </a:prstGeom>
        </p:spPr>
      </p:pic>
      <p:sp>
        <p:nvSpPr>
          <p:cNvPr id="17" name="Rectangle 16"/>
          <p:cNvSpPr/>
          <p:nvPr/>
        </p:nvSpPr>
        <p:spPr>
          <a:xfrm>
            <a:off x="3091543" y="0"/>
            <a:ext cx="6096000" cy="707886"/>
          </a:xfrm>
          <a:prstGeom prst="rect">
            <a:avLst/>
          </a:prstGeom>
        </p:spPr>
        <p:txBody>
          <a:bodyPr>
            <a:spAutoFit/>
          </a:bodyPr>
          <a:lstStyle/>
          <a:p>
            <a:pPr lvl="0" algn="ctr">
              <a:defRPr/>
            </a:pPr>
            <a:r>
              <a:rPr lang="en-IN" sz="2000" b="1" i="1" dirty="0" smtClean="0">
                <a:latin typeface="Times New Roman" panose="02020603050405020304" pitchFamily="18" charset="0"/>
                <a:cs typeface="Times New Roman" panose="02020603050405020304" pitchFamily="18" charset="0"/>
              </a:rPr>
              <a:t>The restaurants that provide online Delivery and table booking option </a:t>
            </a:r>
            <a:r>
              <a:rPr lang="en-IN" sz="2000" b="1" i="1" dirty="0" err="1" smtClean="0">
                <a:latin typeface="Times New Roman" panose="02020603050405020304" pitchFamily="18" charset="0"/>
                <a:cs typeface="Times New Roman" panose="02020603050405020304" pitchFamily="18" charset="0"/>
              </a:rPr>
              <a:t>accross</a:t>
            </a:r>
            <a:r>
              <a:rPr lang="en-IN" sz="2000" b="1" i="1" dirty="0" smtClean="0">
                <a:latin typeface="Times New Roman" panose="02020603050405020304" pitchFamily="18" charset="0"/>
                <a:cs typeface="Times New Roman" panose="02020603050405020304" pitchFamily="18" charset="0"/>
              </a:rPr>
              <a:t> </a:t>
            </a:r>
            <a:r>
              <a:rPr lang="en-IN" sz="2000" b="1" i="1" dirty="0">
                <a:latin typeface="Times New Roman" panose="02020603050405020304" pitchFamily="18" charset="0"/>
                <a:cs typeface="Times New Roman" panose="02020603050405020304" pitchFamily="18" charset="0"/>
              </a:rPr>
              <a:t>Bengaluru</a:t>
            </a:r>
            <a:endParaRPr lang="en-US" sz="2000" b="1" i="1" dirty="0">
              <a:latin typeface="Times New Roman" panose="02020603050405020304" pitchFamily="18" charset="0"/>
              <a:ea typeface="Noto Sans" panose="020B0502040504020204" pitchFamily="34"/>
              <a:cs typeface="Times New Roman" panose="02020603050405020304" pitchFamily="18" charset="0"/>
            </a:endParaRPr>
          </a:p>
        </p:txBody>
      </p:sp>
    </p:spTree>
    <p:extLst>
      <p:ext uri="{BB962C8B-B14F-4D97-AF65-F5344CB8AC3E}">
        <p14:creationId xmlns:p14="http://schemas.microsoft.com/office/powerpoint/2010/main" val="17632990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42091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itle 1">
            <a:extLst>
              <a:ext uri="{FF2B5EF4-FFF2-40B4-BE49-F238E27FC236}">
                <a16:creationId xmlns:a16="http://schemas.microsoft.com/office/drawing/2014/main" id="{83DE88EE-41A9-4094-B3F0-614D1DB98A68}"/>
              </a:ext>
            </a:extLst>
          </p:cNvPr>
          <p:cNvSpPr txBox="1">
            <a:spLocks/>
          </p:cNvSpPr>
          <p:nvPr/>
        </p:nvSpPr>
        <p:spPr>
          <a:xfrm>
            <a:off x="2235200" y="4854260"/>
            <a:ext cx="7808686" cy="369332"/>
          </a:xfrm>
          <a:prstGeom prst="rect">
            <a:avLst/>
          </a:prstGeom>
        </p:spPr>
        <p:txBody>
          <a:bodyPr/>
          <a:lstStyle>
            <a:lvl1pPr eaLnBrk="1" hangingPunct="1">
              <a:defRPr>
                <a:latin typeface="+mj-lt"/>
                <a:ea typeface="+mj-ea"/>
                <a:cs typeface="+mj-cs"/>
              </a:defRPr>
            </a:lvl1pPr>
          </a:lstStyle>
          <a:p>
            <a:pPr marL="342900" indent="-342900">
              <a:buFont typeface="Arial" panose="020B0604020202020204" pitchFamily="34" charset="0"/>
              <a:buChar char="•"/>
            </a:pPr>
            <a:r>
              <a:rPr lang="en-IN" sz="2000" b="1" kern="0" dirty="0" smtClean="0">
                <a:solidFill>
                  <a:sysClr val="windowText" lastClr="000000"/>
                </a:solidFill>
                <a:latin typeface="Times New Roman" panose="02020603050405020304" pitchFamily="18" charset="0"/>
                <a:cs typeface="Times New Roman" panose="02020603050405020304" pitchFamily="18" charset="0"/>
              </a:rPr>
              <a:t>Foreign Cuisines are highly rated</a:t>
            </a:r>
            <a:endParaRPr lang="en-IN" sz="2000" b="1" kern="0" dirty="0">
              <a:solidFill>
                <a:sysClr val="windowText" lastClr="000000"/>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3E6D7B47-01F6-4CAA-B15F-E3BB047168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829" y="1150966"/>
            <a:ext cx="9248054" cy="3561055"/>
          </a:xfrm>
          <a:prstGeom prst="rect">
            <a:avLst/>
          </a:prstGeom>
        </p:spPr>
      </p:pic>
    </p:spTree>
    <p:extLst>
      <p:ext uri="{BB962C8B-B14F-4D97-AF65-F5344CB8AC3E}">
        <p14:creationId xmlns:p14="http://schemas.microsoft.com/office/powerpoint/2010/main" val="108869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42091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itle 1">
            <a:extLst>
              <a:ext uri="{FF2B5EF4-FFF2-40B4-BE49-F238E27FC236}">
                <a16:creationId xmlns:a16="http://schemas.microsoft.com/office/drawing/2014/main" id="{149454B1-930A-44B3-9E58-B7DF4E6AA15E}"/>
              </a:ext>
            </a:extLst>
          </p:cNvPr>
          <p:cNvSpPr txBox="1">
            <a:spLocks/>
          </p:cNvSpPr>
          <p:nvPr/>
        </p:nvSpPr>
        <p:spPr>
          <a:xfrm>
            <a:off x="440612" y="0"/>
            <a:ext cx="8374551" cy="369332"/>
          </a:xfrm>
          <a:prstGeom prst="rect">
            <a:avLst/>
          </a:prstGeom>
        </p:spPr>
        <p:txBody>
          <a:bodyPr/>
          <a:lstStyle>
            <a:lvl1pPr eaLnBrk="1" hangingPunct="1">
              <a:defRPr>
                <a:latin typeface="+mj-lt"/>
                <a:ea typeface="+mj-ea"/>
                <a:cs typeface="+mj-cs"/>
              </a:defRPr>
            </a:lvl1pPr>
          </a:lstStyle>
          <a:p>
            <a:pPr algn="ctr"/>
            <a:r>
              <a:rPr lang="en-IN" sz="2000" b="1" i="1" kern="0" dirty="0" smtClean="0">
                <a:solidFill>
                  <a:sysClr val="windowText" lastClr="000000"/>
                </a:solidFill>
                <a:latin typeface="Times New Roman" panose="02020603050405020304" pitchFamily="18" charset="0"/>
                <a:cs typeface="Times New Roman" panose="02020603050405020304" pitchFamily="18" charset="0"/>
              </a:rPr>
              <a:t>			 Statistical Analysis :Rating and cost</a:t>
            </a:r>
            <a:endParaRPr lang="en-IN" sz="2000" b="1" i="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11" name="Text Placeholder 2">
            <a:extLst>
              <a:ext uri="{FF2B5EF4-FFF2-40B4-BE49-F238E27FC236}">
                <a16:creationId xmlns:a16="http://schemas.microsoft.com/office/drawing/2014/main" id="{F114B091-F36F-480E-8B1D-7F229C0EF4D8}"/>
              </a:ext>
            </a:extLst>
          </p:cNvPr>
          <p:cNvSpPr txBox="1">
            <a:spLocks/>
          </p:cNvSpPr>
          <p:nvPr/>
        </p:nvSpPr>
        <p:spPr>
          <a:xfrm>
            <a:off x="8815163" y="768838"/>
            <a:ext cx="2362200" cy="3785652"/>
          </a:xfrm>
          <a:prstGeom prst="rect">
            <a:avLst/>
          </a:prstGeom>
        </p:spPr>
        <p:txBody>
          <a:bodyPr/>
          <a:lst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a:lstStyle>
          <a:p>
            <a:r>
              <a:rPr lang="en-IN" sz="2000" b="1" kern="0" dirty="0" smtClean="0">
                <a:solidFill>
                  <a:sysClr val="windowText" lastClr="000000"/>
                </a:solidFill>
              </a:rPr>
              <a:t>Pearson correlation.</a:t>
            </a:r>
            <a:r>
              <a:rPr lang="en-IN" kern="0" dirty="0" smtClean="0">
                <a:solidFill>
                  <a:sysClr val="windowText" lastClr="000000"/>
                </a:solidFill>
              </a:rPr>
              <a:t/>
            </a:r>
            <a:br>
              <a:rPr lang="en-IN" kern="0" dirty="0" smtClean="0">
                <a:solidFill>
                  <a:sysClr val="windowText" lastClr="000000"/>
                </a:solidFill>
              </a:rPr>
            </a:br>
            <a:r>
              <a:rPr lang="en-IN" b="1" kern="0" dirty="0" smtClean="0">
                <a:solidFill>
                  <a:sysClr val="windowText" lastClr="000000"/>
                </a:solidFill>
              </a:rPr>
              <a:t>Null Hypothesis</a:t>
            </a:r>
            <a:r>
              <a:rPr lang="en-IN" kern="0" dirty="0" smtClean="0">
                <a:solidFill>
                  <a:sysClr val="windowText" lastClr="000000"/>
                </a:solidFill>
              </a:rPr>
              <a:t> : There is no relationship between the rating and price of the restaurant</a:t>
            </a:r>
            <a:br>
              <a:rPr lang="en-IN" kern="0" dirty="0" smtClean="0">
                <a:solidFill>
                  <a:sysClr val="windowText" lastClr="000000"/>
                </a:solidFill>
              </a:rPr>
            </a:br>
            <a:r>
              <a:rPr lang="en-IN" b="1" kern="0" dirty="0" smtClean="0">
                <a:solidFill>
                  <a:sysClr val="windowText" lastClr="000000"/>
                </a:solidFill>
              </a:rPr>
              <a:t>Alternate Hypothesis</a:t>
            </a:r>
            <a:r>
              <a:rPr lang="en-IN" kern="0" dirty="0" smtClean="0">
                <a:solidFill>
                  <a:sysClr val="windowText" lastClr="000000"/>
                </a:solidFill>
              </a:rPr>
              <a:t> : There is some relationship between the two.</a:t>
            </a:r>
          </a:p>
          <a:p>
            <a:pPr algn="l" rtl="0"/>
            <a:r>
              <a:rPr lang="en-US" altLang="en-US" sz="1200" kern="0" dirty="0" smtClean="0">
                <a:solidFill>
                  <a:srgbClr val="000000"/>
                </a:solidFill>
                <a:latin typeface="Courier New" panose="02070309020205020404" pitchFamily="49" charset="0"/>
                <a:cs typeface="Courier New" panose="02070309020205020404" pitchFamily="49" charset="0"/>
              </a:rPr>
              <a:t>P-value of: 3.59519e-228</a:t>
            </a:r>
            <a:r>
              <a:rPr lang="en-US" altLang="en-US" sz="1000" kern="0" dirty="0" smtClean="0">
                <a:solidFill>
                  <a:srgbClr val="000000"/>
                </a:solidFill>
                <a:latin typeface="Courier New" panose="02070309020205020404" pitchFamily="49" charset="0"/>
                <a:cs typeface="Courier New" panose="02070309020205020404" pitchFamily="49" charset="0"/>
              </a:rPr>
              <a:t> </a:t>
            </a:r>
            <a:endParaRPr lang="en-US" altLang="en-US" sz="1000" kern="0" dirty="0" smtClean="0">
              <a:solidFill>
                <a:sysClr val="windowText" lastClr="000000"/>
              </a:solidFill>
            </a:endParaRPr>
          </a:p>
          <a:p>
            <a:r>
              <a:rPr lang="en-US" altLang="en-US" kern="0" dirty="0" smtClean="0">
                <a:solidFill>
                  <a:srgbClr val="000000"/>
                </a:solidFill>
                <a:latin typeface="Arial" panose="020B0604020202020204" pitchFamily="34" charset="0"/>
              </a:rPr>
              <a:t>Reject our NULL hypothesis.</a:t>
            </a:r>
            <a:r>
              <a:rPr lang="en-US" altLang="en-US" sz="800" kern="0" dirty="0" smtClean="0">
                <a:solidFill>
                  <a:srgbClr val="000000"/>
                </a:solidFill>
                <a:latin typeface="Arial" panose="020B0604020202020204" pitchFamily="34" charset="0"/>
              </a:rPr>
              <a:t> </a:t>
            </a:r>
            <a:r>
              <a:rPr lang="en-US" altLang="en-US" kern="0" dirty="0" smtClean="0">
                <a:solidFill>
                  <a:srgbClr val="000000"/>
                </a:solidFill>
                <a:latin typeface="Arial" panose="020B0604020202020204" pitchFamily="34" charset="0"/>
              </a:rPr>
              <a:t>There is some relationship between the two</a:t>
            </a:r>
            <a:endParaRPr lang="en-IN" kern="0" dirty="0">
              <a:solidFill>
                <a:sysClr val="windowText" lastClr="000000"/>
              </a:solidFill>
            </a:endParaRPr>
          </a:p>
        </p:txBody>
      </p:sp>
      <p:pic>
        <p:nvPicPr>
          <p:cNvPr id="12" name="Picture 11">
            <a:extLst>
              <a:ext uri="{FF2B5EF4-FFF2-40B4-BE49-F238E27FC236}">
                <a16:creationId xmlns:a16="http://schemas.microsoft.com/office/drawing/2014/main" id="{48C52563-D354-43E7-92BE-9B6BE7C851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7663" y="815872"/>
            <a:ext cx="6667500" cy="4286250"/>
          </a:xfrm>
          <a:prstGeom prst="rect">
            <a:avLst/>
          </a:prstGeom>
        </p:spPr>
      </p:pic>
      <p:sp>
        <p:nvSpPr>
          <p:cNvPr id="13" name="Rectangle 2">
            <a:extLst>
              <a:ext uri="{FF2B5EF4-FFF2-40B4-BE49-F238E27FC236}">
                <a16:creationId xmlns:a16="http://schemas.microsoft.com/office/drawing/2014/main" id="{20A551AA-3298-46C1-8B3F-F25390114C5A}"/>
              </a:ext>
            </a:extLst>
          </p:cNvPr>
          <p:cNvSpPr>
            <a:spLocks noChangeArrowheads="1"/>
          </p:cNvSpPr>
          <p:nvPr/>
        </p:nvSpPr>
        <p:spPr bwMode="auto">
          <a:xfrm>
            <a:off x="0" y="-125343"/>
            <a:ext cx="6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Helvetica Neue"/>
              </a:rPr>
              <a:t/>
            </a:r>
            <a:br>
              <a:rPr kumimoji="0" lang="en-US" altLang="en-US" sz="1000" b="0" i="0" u="none" strike="noStrike" cap="none" normalizeH="0" baseline="0" dirty="0">
                <a:ln>
                  <a:noFill/>
                </a:ln>
                <a:solidFill>
                  <a:srgbClr val="000000"/>
                </a:solidFill>
                <a:effectLst/>
                <a:latin typeface="Helvetica Neu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88471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anim calcmode="lin" valueType="num">
                                      <p:cBhvr additive="base">
                                        <p:cTn id="11"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1">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anim calcmode="lin" valueType="num">
                                      <p:cBhvr additive="base">
                                        <p:cTn id="15"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42091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itle 1">
            <a:extLst>
              <a:ext uri="{FF2B5EF4-FFF2-40B4-BE49-F238E27FC236}">
                <a16:creationId xmlns:a16="http://schemas.microsoft.com/office/drawing/2014/main" id="{91CDBCD5-DD20-4E2E-BEAF-1056DC9E0956}"/>
              </a:ext>
            </a:extLst>
          </p:cNvPr>
          <p:cNvSpPr txBox="1">
            <a:spLocks/>
          </p:cNvSpPr>
          <p:nvPr/>
        </p:nvSpPr>
        <p:spPr>
          <a:xfrm>
            <a:off x="2048329" y="0"/>
            <a:ext cx="9372600" cy="1194868"/>
          </a:xfrm>
          <a:prstGeom prst="rect">
            <a:avLst/>
          </a:prstGeom>
        </p:spPr>
        <p:txBody>
          <a:bodyPr/>
          <a:lstStyle>
            <a:lvl1pPr eaLnBrk="1" hangingPunct="1">
              <a:defRPr>
                <a:latin typeface="+mj-lt"/>
                <a:ea typeface="+mj-ea"/>
                <a:cs typeface="+mj-cs"/>
              </a:defRPr>
            </a:lvl1pPr>
          </a:lstStyle>
          <a:p>
            <a:pPr algn="ctr"/>
            <a:r>
              <a:rPr lang="en-IN" sz="2000" b="1" i="1" kern="0" dirty="0" smtClean="0">
                <a:solidFill>
                  <a:sysClr val="windowText" lastClr="000000"/>
                </a:solidFill>
                <a:latin typeface="Times New Roman" panose="02020603050405020304" pitchFamily="18" charset="0"/>
                <a:cs typeface="Times New Roman" panose="02020603050405020304" pitchFamily="18" charset="0"/>
              </a:rPr>
              <a:t>Restaurants that offer Table booking option were rated higher</a:t>
            </a:r>
            <a:br>
              <a:rPr lang="en-IN" sz="2000" b="1" i="1" kern="0" dirty="0" smtClean="0">
                <a:solidFill>
                  <a:sysClr val="windowText" lastClr="000000"/>
                </a:solidFill>
                <a:latin typeface="Times New Roman" panose="02020603050405020304" pitchFamily="18" charset="0"/>
                <a:cs typeface="Times New Roman" panose="02020603050405020304" pitchFamily="18" charset="0"/>
              </a:rPr>
            </a:br>
            <a:endParaRPr lang="en-IN" sz="2000" b="1" i="1" kern="0" dirty="0">
              <a:solidFill>
                <a:sysClr val="windowText" lastClr="000000"/>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3846691D-0473-45DB-9E76-7B2D8DA50B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0047" y="938462"/>
            <a:ext cx="9178877" cy="3630525"/>
          </a:xfrm>
          <a:prstGeom prst="rect">
            <a:avLst/>
          </a:prstGeom>
        </p:spPr>
      </p:pic>
      <p:sp>
        <p:nvSpPr>
          <p:cNvPr id="12" name="Rectangle 11">
            <a:extLst>
              <a:ext uri="{FF2B5EF4-FFF2-40B4-BE49-F238E27FC236}">
                <a16:creationId xmlns:a16="http://schemas.microsoft.com/office/drawing/2014/main" id="{B6AE7323-C136-4231-AAFA-751136DE7F63}"/>
              </a:ext>
            </a:extLst>
          </p:cNvPr>
          <p:cNvSpPr/>
          <p:nvPr/>
        </p:nvSpPr>
        <p:spPr>
          <a:xfrm>
            <a:off x="2264229" y="4763369"/>
            <a:ext cx="5181600" cy="646331"/>
          </a:xfrm>
          <a:prstGeom prst="rect">
            <a:avLst/>
          </a:prstGeom>
        </p:spPr>
        <p:txBody>
          <a:bodyPr wrap="square">
            <a:spAutoFit/>
          </a:bodyPr>
          <a:lstStyle/>
          <a:p>
            <a:pPr marL="285750" indent="-285750">
              <a:buFont typeface="Arial" panose="020B0604020202020204" pitchFamily="34" charset="0"/>
              <a:buChar char="•"/>
            </a:pPr>
            <a:r>
              <a:rPr lang="en-IN" b="1" dirty="0"/>
              <a:t>Yes, Table book option restaurants are rated higher.</a:t>
            </a:r>
          </a:p>
        </p:txBody>
      </p:sp>
    </p:spTree>
    <p:extLst>
      <p:ext uri="{BB962C8B-B14F-4D97-AF65-F5344CB8AC3E}">
        <p14:creationId xmlns:p14="http://schemas.microsoft.com/office/powerpoint/2010/main" val="1119598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42091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itle 1">
            <a:extLst>
              <a:ext uri="{FF2B5EF4-FFF2-40B4-BE49-F238E27FC236}">
                <a16:creationId xmlns:a16="http://schemas.microsoft.com/office/drawing/2014/main" id="{296CE535-629A-44B6-90C0-2F045D650043}"/>
              </a:ext>
            </a:extLst>
          </p:cNvPr>
          <p:cNvSpPr txBox="1">
            <a:spLocks/>
          </p:cNvSpPr>
          <p:nvPr/>
        </p:nvSpPr>
        <p:spPr>
          <a:xfrm>
            <a:off x="1764159" y="-53373"/>
            <a:ext cx="8374551" cy="369332"/>
          </a:xfrm>
          <a:prstGeom prst="rect">
            <a:avLst/>
          </a:prstGeom>
        </p:spPr>
        <p:txBody>
          <a:bodyPr/>
          <a:lstStyle>
            <a:lvl1pPr eaLnBrk="1" hangingPunct="1">
              <a:defRPr>
                <a:latin typeface="+mj-lt"/>
                <a:ea typeface="+mj-ea"/>
                <a:cs typeface="+mj-cs"/>
              </a:defRPr>
            </a:lvl1pPr>
          </a:lstStyle>
          <a:p>
            <a:pPr algn="ctr"/>
            <a:r>
              <a:rPr lang="en-IN" sz="2000" b="1" i="1" kern="0" dirty="0" smtClean="0">
                <a:solidFill>
                  <a:sysClr val="windowText" lastClr="000000"/>
                </a:solidFill>
                <a:latin typeface="Times New Roman" panose="02020603050405020304" pitchFamily="18" charset="0"/>
                <a:cs typeface="Times New Roman" panose="02020603050405020304" pitchFamily="18" charset="0"/>
              </a:rPr>
              <a:t>        K-means Clustering based on Type of Restaurant</a:t>
            </a:r>
            <a:endParaRPr lang="en-IN" sz="2000" b="1" i="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11" name="Text Placeholder 2">
            <a:extLst>
              <a:ext uri="{FF2B5EF4-FFF2-40B4-BE49-F238E27FC236}">
                <a16:creationId xmlns:a16="http://schemas.microsoft.com/office/drawing/2014/main" id="{A459DB3A-FCC0-4152-B52D-1B8962306AD1}"/>
              </a:ext>
            </a:extLst>
          </p:cNvPr>
          <p:cNvSpPr txBox="1">
            <a:spLocks/>
          </p:cNvSpPr>
          <p:nvPr/>
        </p:nvSpPr>
        <p:spPr>
          <a:xfrm>
            <a:off x="9003862" y="764554"/>
            <a:ext cx="2286000" cy="923330"/>
          </a:xfrm>
          <a:prstGeom prst="rect">
            <a:avLst/>
          </a:prstGeom>
        </p:spPr>
        <p:txBody>
          <a:bodyPr/>
          <a:lst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a:lstStyle>
          <a:p>
            <a:pPr marL="171450" indent="-171450">
              <a:buFont typeface="Wingdings" panose="05000000000000000000" pitchFamily="2" charset="2"/>
              <a:buChar char="q"/>
            </a:pPr>
            <a:r>
              <a:rPr lang="en-IN" sz="1400" b="1" kern="0" dirty="0" smtClean="0">
                <a:solidFill>
                  <a:sysClr val="windowText" lastClr="000000"/>
                </a:solidFill>
              </a:rPr>
              <a:t>Cluster 1</a:t>
            </a:r>
            <a:r>
              <a:rPr lang="en-IN" sz="1400" kern="0" dirty="0" smtClean="0">
                <a:solidFill>
                  <a:sysClr val="windowText" lastClr="000000"/>
                </a:solidFill>
              </a:rPr>
              <a:t> or those marked in Blue are the places that are more famous for its Biryani, Chinese, Fast food and North Indian food. </a:t>
            </a:r>
            <a:br>
              <a:rPr lang="en-IN" sz="1400" kern="0" dirty="0" smtClean="0">
                <a:solidFill>
                  <a:sysClr val="windowText" lastClr="000000"/>
                </a:solidFill>
              </a:rPr>
            </a:br>
            <a:endParaRPr lang="en-IN" sz="1400" kern="0" dirty="0">
              <a:solidFill>
                <a:sysClr val="windowText" lastClr="000000"/>
              </a:solidFill>
            </a:endParaRPr>
          </a:p>
        </p:txBody>
      </p:sp>
      <p:pic>
        <p:nvPicPr>
          <p:cNvPr id="12" name="Picture 11">
            <a:extLst>
              <a:ext uri="{FF2B5EF4-FFF2-40B4-BE49-F238E27FC236}">
                <a16:creationId xmlns:a16="http://schemas.microsoft.com/office/drawing/2014/main" id="{3A6554AD-DAB1-4B9B-A75E-0C3CB920D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3949" y="811235"/>
            <a:ext cx="6852327" cy="4515508"/>
          </a:xfrm>
          <a:prstGeom prst="rect">
            <a:avLst/>
          </a:prstGeom>
        </p:spPr>
      </p:pic>
      <p:sp>
        <p:nvSpPr>
          <p:cNvPr id="13" name="Rectangle 12">
            <a:extLst>
              <a:ext uri="{FF2B5EF4-FFF2-40B4-BE49-F238E27FC236}">
                <a16:creationId xmlns:a16="http://schemas.microsoft.com/office/drawing/2014/main" id="{893E1443-EE3D-4FF5-BCB1-C6192842CFC9}"/>
              </a:ext>
            </a:extLst>
          </p:cNvPr>
          <p:cNvSpPr/>
          <p:nvPr/>
        </p:nvSpPr>
        <p:spPr>
          <a:xfrm>
            <a:off x="8950957" y="2078205"/>
            <a:ext cx="2375506" cy="1600438"/>
          </a:xfrm>
          <a:prstGeom prst="rect">
            <a:avLst/>
          </a:prstGeom>
        </p:spPr>
        <p:txBody>
          <a:bodyPr wrap="square">
            <a:spAutoFit/>
          </a:bodyPr>
          <a:lstStyle/>
          <a:p>
            <a:pPr marL="171450" indent="-171450">
              <a:buFont typeface="Wingdings" panose="05000000000000000000" pitchFamily="2" charset="2"/>
              <a:buChar char="q"/>
            </a:pPr>
            <a:r>
              <a:rPr lang="en-IN" sz="1400" b="1" dirty="0"/>
              <a:t>Cluster 2</a:t>
            </a:r>
            <a:r>
              <a:rPr lang="en-IN" sz="1400" dirty="0"/>
              <a:t> or those marked in Green are those places that are more famous for its South Indian, Indian, North Indian, Chinese as well as fast food.</a:t>
            </a:r>
            <a:br>
              <a:rPr lang="en-IN" sz="1400" dirty="0"/>
            </a:br>
            <a:endParaRPr lang="en-IN" sz="1400" dirty="0"/>
          </a:p>
        </p:txBody>
      </p:sp>
      <p:sp>
        <p:nvSpPr>
          <p:cNvPr id="14" name="Rectangle 13">
            <a:extLst>
              <a:ext uri="{FF2B5EF4-FFF2-40B4-BE49-F238E27FC236}">
                <a16:creationId xmlns:a16="http://schemas.microsoft.com/office/drawing/2014/main" id="{83E41EDE-1C62-45C9-BCDB-1DC422D3772D}"/>
              </a:ext>
            </a:extLst>
          </p:cNvPr>
          <p:cNvSpPr/>
          <p:nvPr/>
        </p:nvSpPr>
        <p:spPr>
          <a:xfrm>
            <a:off x="8972583" y="3692880"/>
            <a:ext cx="2348559" cy="1600438"/>
          </a:xfrm>
          <a:prstGeom prst="rect">
            <a:avLst/>
          </a:prstGeom>
        </p:spPr>
        <p:txBody>
          <a:bodyPr wrap="square">
            <a:spAutoFit/>
          </a:bodyPr>
          <a:lstStyle/>
          <a:p>
            <a:pPr marL="171450" indent="-171450">
              <a:buFont typeface="Wingdings" panose="05000000000000000000" pitchFamily="2" charset="2"/>
              <a:buChar char="q"/>
            </a:pPr>
            <a:r>
              <a:rPr lang="en-IN" sz="1400" b="1" dirty="0"/>
              <a:t>Cluster 3</a:t>
            </a:r>
            <a:r>
              <a:rPr lang="en-IN" sz="1400" dirty="0"/>
              <a:t> or those marked in Purple were those areas where Street Food, Chinese, Fast food were more popular or we can say more number of restaurants were present.</a:t>
            </a:r>
          </a:p>
        </p:txBody>
      </p:sp>
    </p:spTree>
    <p:extLst>
      <p:ext uri="{BB962C8B-B14F-4D97-AF65-F5344CB8AC3E}">
        <p14:creationId xmlns:p14="http://schemas.microsoft.com/office/powerpoint/2010/main" val="2579380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anim calcmode="lin" valueType="num">
                                      <p:cBhvr additive="base">
                                        <p:cTn id="19"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420914"/>
            <a:ext cx="9463314" cy="5254171"/>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itle 1">
            <a:extLst>
              <a:ext uri="{FF2B5EF4-FFF2-40B4-BE49-F238E27FC236}">
                <a16:creationId xmlns:a16="http://schemas.microsoft.com/office/drawing/2014/main" id="{D57785A5-86E3-4937-BC81-A7DFBA93074C}"/>
              </a:ext>
            </a:extLst>
          </p:cNvPr>
          <p:cNvSpPr txBox="1">
            <a:spLocks/>
          </p:cNvSpPr>
          <p:nvPr/>
        </p:nvSpPr>
        <p:spPr>
          <a:xfrm>
            <a:off x="1991571" y="16263"/>
            <a:ext cx="8374551" cy="369332"/>
          </a:xfrm>
          <a:prstGeom prst="rect">
            <a:avLst/>
          </a:prstGeom>
        </p:spPr>
        <p:txBody>
          <a:bodyPr/>
          <a:lstStyle>
            <a:lvl1pPr eaLnBrk="1" hangingPunct="1">
              <a:defRPr>
                <a:latin typeface="+mj-lt"/>
                <a:ea typeface="+mj-ea"/>
                <a:cs typeface="+mj-cs"/>
              </a:defRPr>
            </a:lvl1pPr>
          </a:lstStyle>
          <a:p>
            <a:pPr algn="ctr"/>
            <a:r>
              <a:rPr lang="en-IN" sz="2000" b="1" i="1" kern="0" dirty="0" smtClean="0">
                <a:solidFill>
                  <a:sysClr val="windowText" lastClr="000000"/>
                </a:solidFill>
                <a:latin typeface="Times New Roman" panose="02020603050405020304" pitchFamily="18" charset="0"/>
                <a:cs typeface="Times New Roman" panose="02020603050405020304" pitchFamily="18" charset="0"/>
              </a:rPr>
              <a:t>	Clustering of neighbourhood based on Cuisines</a:t>
            </a:r>
            <a:endParaRPr lang="en-IN" sz="2000" b="1" i="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11" name="Text Placeholder 2">
            <a:extLst>
              <a:ext uri="{FF2B5EF4-FFF2-40B4-BE49-F238E27FC236}">
                <a16:creationId xmlns:a16="http://schemas.microsoft.com/office/drawing/2014/main" id="{273E1362-C413-4203-9723-64AA5867B7E6}"/>
              </a:ext>
            </a:extLst>
          </p:cNvPr>
          <p:cNvSpPr txBox="1">
            <a:spLocks/>
          </p:cNvSpPr>
          <p:nvPr/>
        </p:nvSpPr>
        <p:spPr>
          <a:xfrm>
            <a:off x="8744007" y="659423"/>
            <a:ext cx="2362200" cy="923330"/>
          </a:xfrm>
          <a:prstGeom prst="rect">
            <a:avLst/>
          </a:prstGeom>
        </p:spPr>
        <p:txBody>
          <a:bodyPr/>
          <a:lst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a:lstStyle>
          <a:p>
            <a:pPr marL="171450" indent="-171450">
              <a:buFont typeface="Arial" panose="020B0604020202020204" pitchFamily="34" charset="0"/>
              <a:buChar char="•"/>
            </a:pPr>
            <a:r>
              <a:rPr lang="en-IN" sz="1400" b="1" kern="0" dirty="0" smtClean="0">
                <a:solidFill>
                  <a:sysClr val="windowText" lastClr="000000"/>
                </a:solidFill>
              </a:rPr>
              <a:t>Cluster 1 </a:t>
            </a:r>
            <a:r>
              <a:rPr lang="en-IN" sz="1400" kern="0" dirty="0" smtClean="0">
                <a:solidFill>
                  <a:sysClr val="windowText" lastClr="000000"/>
                </a:solidFill>
              </a:rPr>
              <a:t>that are marked in red are generally residence(only) areas of </a:t>
            </a:r>
            <a:r>
              <a:rPr lang="en-IN" sz="1400" kern="0" dirty="0" err="1" smtClean="0">
                <a:solidFill>
                  <a:sysClr val="windowText" lastClr="000000"/>
                </a:solidFill>
              </a:rPr>
              <a:t>bangalore</a:t>
            </a:r>
            <a:r>
              <a:rPr lang="en-IN" sz="1400" kern="0" dirty="0" smtClean="0">
                <a:solidFill>
                  <a:sysClr val="windowText" lastClr="000000"/>
                </a:solidFill>
              </a:rPr>
              <a:t>. There aren't much </a:t>
            </a:r>
            <a:r>
              <a:rPr lang="en-IN" sz="1400" kern="0" dirty="0" err="1" smtClean="0">
                <a:solidFill>
                  <a:sysClr val="windowText" lastClr="000000"/>
                </a:solidFill>
              </a:rPr>
              <a:t>nighlife</a:t>
            </a:r>
            <a:r>
              <a:rPr lang="en-IN" sz="1400" kern="0" dirty="0" smtClean="0">
                <a:solidFill>
                  <a:sysClr val="windowText" lastClr="000000"/>
                </a:solidFill>
              </a:rPr>
              <a:t>, pubs, bars in those areas</a:t>
            </a:r>
            <a:br>
              <a:rPr lang="en-IN" sz="1400" kern="0" dirty="0" smtClean="0">
                <a:solidFill>
                  <a:sysClr val="windowText" lastClr="000000"/>
                </a:solidFill>
              </a:rPr>
            </a:br>
            <a:endParaRPr lang="en-IN" sz="1400" kern="0" dirty="0">
              <a:solidFill>
                <a:sysClr val="windowText" lastClr="000000"/>
              </a:solidFill>
            </a:endParaRPr>
          </a:p>
        </p:txBody>
      </p:sp>
      <p:pic>
        <p:nvPicPr>
          <p:cNvPr id="12" name="Picture 11">
            <a:extLst>
              <a:ext uri="{FF2B5EF4-FFF2-40B4-BE49-F238E27FC236}">
                <a16:creationId xmlns:a16="http://schemas.microsoft.com/office/drawing/2014/main" id="{61A54DFA-9989-4141-AA24-AB902738A6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1571" y="939651"/>
            <a:ext cx="6738563" cy="4230521"/>
          </a:xfrm>
          <a:prstGeom prst="rect">
            <a:avLst/>
          </a:prstGeom>
        </p:spPr>
      </p:pic>
      <p:sp>
        <p:nvSpPr>
          <p:cNvPr id="13" name="Rectangle 12">
            <a:extLst>
              <a:ext uri="{FF2B5EF4-FFF2-40B4-BE49-F238E27FC236}">
                <a16:creationId xmlns:a16="http://schemas.microsoft.com/office/drawing/2014/main" id="{71D59B4F-9305-4FA5-B8A5-C19CA8B32CA6}"/>
              </a:ext>
            </a:extLst>
          </p:cNvPr>
          <p:cNvSpPr/>
          <p:nvPr/>
        </p:nvSpPr>
        <p:spPr>
          <a:xfrm>
            <a:off x="8625965" y="2335378"/>
            <a:ext cx="2695178" cy="2031325"/>
          </a:xfrm>
          <a:prstGeom prst="rect">
            <a:avLst/>
          </a:prstGeom>
        </p:spPr>
        <p:txBody>
          <a:bodyPr wrap="square">
            <a:spAutoFit/>
          </a:bodyPr>
          <a:lstStyle/>
          <a:p>
            <a:pPr marL="171450" indent="-171450">
              <a:buFont typeface="Arial" panose="020B0604020202020204" pitchFamily="34" charset="0"/>
              <a:buChar char="•"/>
            </a:pPr>
            <a:r>
              <a:rPr lang="en-IN" sz="1400" b="1" dirty="0"/>
              <a:t>Cluster 2 </a:t>
            </a:r>
            <a:r>
              <a:rPr lang="en-IN" sz="1400" dirty="0"/>
              <a:t>marked in Blue are the hubs of restaurant in Bangalore, After verifying it with the ground truth it was found that new foreign food chain starts its operation from these places only.</a:t>
            </a:r>
            <a:br>
              <a:rPr lang="en-IN" sz="1400" dirty="0"/>
            </a:br>
            <a:r>
              <a:rPr lang="en-IN" sz="1400" dirty="0"/>
              <a:t/>
            </a:r>
            <a:br>
              <a:rPr lang="en-IN" sz="1400" dirty="0"/>
            </a:br>
            <a:endParaRPr lang="en-IN" sz="1400" dirty="0"/>
          </a:p>
        </p:txBody>
      </p:sp>
      <p:sp>
        <p:nvSpPr>
          <p:cNvPr id="14" name="Rectangle 13">
            <a:extLst>
              <a:ext uri="{FF2B5EF4-FFF2-40B4-BE49-F238E27FC236}">
                <a16:creationId xmlns:a16="http://schemas.microsoft.com/office/drawing/2014/main" id="{FC5D0D48-F0B4-4D56-B1A7-A521BBFAC62C}"/>
              </a:ext>
            </a:extLst>
          </p:cNvPr>
          <p:cNvSpPr/>
          <p:nvPr/>
        </p:nvSpPr>
        <p:spPr>
          <a:xfrm>
            <a:off x="8705907" y="4197336"/>
            <a:ext cx="2438400" cy="1384995"/>
          </a:xfrm>
          <a:prstGeom prst="rect">
            <a:avLst/>
          </a:prstGeom>
        </p:spPr>
        <p:txBody>
          <a:bodyPr wrap="square">
            <a:spAutoFit/>
          </a:bodyPr>
          <a:lstStyle/>
          <a:p>
            <a:pPr marL="171450" indent="-171450">
              <a:buFont typeface="Arial" panose="020B0604020202020204" pitchFamily="34" charset="0"/>
              <a:buChar char="•"/>
            </a:pPr>
            <a:r>
              <a:rPr lang="en-IN" sz="1400" b="1" dirty="0"/>
              <a:t>Cluster 3 </a:t>
            </a:r>
            <a:r>
              <a:rPr lang="en-IN" sz="1400" dirty="0"/>
              <a:t>marked in green contains most of the </a:t>
            </a:r>
            <a:r>
              <a:rPr lang="en-IN" sz="1400" dirty="0" err="1"/>
              <a:t>posche</a:t>
            </a:r>
            <a:r>
              <a:rPr lang="en-IN" sz="1400" dirty="0"/>
              <a:t> areas of Bengaluru, they contain both residence as well as costly restaurants of Bangalore.</a:t>
            </a:r>
          </a:p>
        </p:txBody>
      </p:sp>
    </p:spTree>
    <p:extLst>
      <p:ext uri="{BB962C8B-B14F-4D97-AF65-F5344CB8AC3E}">
        <p14:creationId xmlns:p14="http://schemas.microsoft.com/office/powerpoint/2010/main" val="3332090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anim calcmode="lin" valueType="num">
                                      <p:cBhvr additive="base">
                                        <p:cTn id="19"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3" name="Group 2">
            <a:extLst>
              <a:ext uri="{FF2B5EF4-FFF2-40B4-BE49-F238E27FC236}">
                <a16:creationId xmlns:a16="http://schemas.microsoft.com/office/drawing/2014/main" id="{1B5C8AE6-484A-43DF-A40F-785406CF3E98}"/>
              </a:ext>
            </a:extLst>
          </p:cNvPr>
          <p:cNvGrpSpPr/>
          <p:nvPr/>
        </p:nvGrpSpPr>
        <p:grpSpPr>
          <a:xfrm>
            <a:off x="0" y="3904342"/>
            <a:ext cx="1857829" cy="2953657"/>
            <a:chOff x="7782830" y="2717072"/>
            <a:chExt cx="1102309" cy="1797644"/>
          </a:xfrm>
          <a:solidFill>
            <a:schemeClr val="accent2">
              <a:lumMod val="75000"/>
            </a:schemeClr>
          </a:solidFill>
        </p:grpSpPr>
        <p:sp>
          <p:nvSpPr>
            <p:cNvPr id="4" name="Freeform 35">
              <a:extLst>
                <a:ext uri="{FF2B5EF4-FFF2-40B4-BE49-F238E27FC236}">
                  <a16:creationId xmlns:a16="http://schemas.microsoft.com/office/drawing/2014/main" id="{E1FF697B-F04D-4E51-8001-877273CFFA22}"/>
                </a:ext>
              </a:extLst>
            </p:cNvPr>
            <p:cNvSpPr>
              <a:spLocks/>
            </p:cNvSpPr>
            <p:nvPr/>
          </p:nvSpPr>
          <p:spPr bwMode="auto">
            <a:xfrm>
              <a:off x="8015886" y="2769946"/>
              <a:ext cx="340140" cy="332783"/>
            </a:xfrm>
            <a:custGeom>
              <a:avLst/>
              <a:gdLst>
                <a:gd name="T0" fmla="*/ 38 w 121"/>
                <a:gd name="T1" fmla="*/ 116 h 120"/>
                <a:gd name="T2" fmla="*/ 63 w 121"/>
                <a:gd name="T3" fmla="*/ 120 h 120"/>
                <a:gd name="T4" fmla="*/ 85 w 121"/>
                <a:gd name="T5" fmla="*/ 115 h 120"/>
                <a:gd name="T6" fmla="*/ 106 w 121"/>
                <a:gd name="T7" fmla="*/ 100 h 120"/>
                <a:gd name="T8" fmla="*/ 121 w 121"/>
                <a:gd name="T9" fmla="*/ 60 h 120"/>
                <a:gd name="T10" fmla="*/ 110 w 121"/>
                <a:gd name="T11" fmla="*/ 26 h 120"/>
                <a:gd name="T12" fmla="*/ 57 w 121"/>
                <a:gd name="T13" fmla="*/ 1 h 120"/>
                <a:gd name="T14" fmla="*/ 30 w 121"/>
                <a:gd name="T15" fmla="*/ 8 h 120"/>
                <a:gd name="T16" fmla="*/ 6 w 121"/>
                <a:gd name="T17" fmla="*/ 34 h 120"/>
                <a:gd name="T18" fmla="*/ 0 w 121"/>
                <a:gd name="T19" fmla="*/ 61 h 120"/>
                <a:gd name="T20" fmla="*/ 6 w 121"/>
                <a:gd name="T21" fmla="*/ 87 h 120"/>
                <a:gd name="T22" fmla="*/ 38 w 121"/>
                <a:gd name="T23"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120">
                  <a:moveTo>
                    <a:pt x="38" y="116"/>
                  </a:moveTo>
                  <a:cubicBezTo>
                    <a:pt x="46" y="119"/>
                    <a:pt x="54" y="120"/>
                    <a:pt x="63" y="120"/>
                  </a:cubicBezTo>
                  <a:cubicBezTo>
                    <a:pt x="71" y="119"/>
                    <a:pt x="78" y="118"/>
                    <a:pt x="85" y="115"/>
                  </a:cubicBezTo>
                  <a:cubicBezTo>
                    <a:pt x="93" y="111"/>
                    <a:pt x="100" y="107"/>
                    <a:pt x="106" y="100"/>
                  </a:cubicBezTo>
                  <a:cubicBezTo>
                    <a:pt x="116" y="88"/>
                    <a:pt x="121" y="75"/>
                    <a:pt x="121" y="60"/>
                  </a:cubicBezTo>
                  <a:cubicBezTo>
                    <a:pt x="121" y="47"/>
                    <a:pt x="117" y="36"/>
                    <a:pt x="110" y="26"/>
                  </a:cubicBezTo>
                  <a:cubicBezTo>
                    <a:pt x="97" y="9"/>
                    <a:pt x="81" y="1"/>
                    <a:pt x="57" y="1"/>
                  </a:cubicBezTo>
                  <a:cubicBezTo>
                    <a:pt x="48" y="0"/>
                    <a:pt x="37" y="5"/>
                    <a:pt x="30" y="8"/>
                  </a:cubicBezTo>
                  <a:cubicBezTo>
                    <a:pt x="20" y="15"/>
                    <a:pt x="12" y="23"/>
                    <a:pt x="6" y="34"/>
                  </a:cubicBezTo>
                  <a:cubicBezTo>
                    <a:pt x="2" y="43"/>
                    <a:pt x="0" y="52"/>
                    <a:pt x="0" y="61"/>
                  </a:cubicBezTo>
                  <a:cubicBezTo>
                    <a:pt x="0" y="70"/>
                    <a:pt x="2" y="79"/>
                    <a:pt x="6" y="87"/>
                  </a:cubicBezTo>
                  <a:cubicBezTo>
                    <a:pt x="14" y="101"/>
                    <a:pt x="24" y="110"/>
                    <a:pt x="3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5" name="Freeform 36">
              <a:extLst>
                <a:ext uri="{FF2B5EF4-FFF2-40B4-BE49-F238E27FC236}">
                  <a16:creationId xmlns:a16="http://schemas.microsoft.com/office/drawing/2014/main" id="{34683255-75FA-4252-A6DD-69C7DD429DD8}"/>
                </a:ext>
              </a:extLst>
            </p:cNvPr>
            <p:cNvSpPr>
              <a:spLocks/>
            </p:cNvSpPr>
            <p:nvPr/>
          </p:nvSpPr>
          <p:spPr bwMode="auto">
            <a:xfrm>
              <a:off x="7782830" y="2717072"/>
              <a:ext cx="1102309" cy="1797644"/>
            </a:xfrm>
            <a:custGeom>
              <a:avLst/>
              <a:gdLst>
                <a:gd name="T0" fmla="*/ 384 w 395"/>
                <a:gd name="T1" fmla="*/ 9 h 651"/>
                <a:gd name="T2" fmla="*/ 358 w 395"/>
                <a:gd name="T3" fmla="*/ 2 h 651"/>
                <a:gd name="T4" fmla="*/ 347 w 395"/>
                <a:gd name="T5" fmla="*/ 9 h 651"/>
                <a:gd name="T6" fmla="*/ 215 w 395"/>
                <a:gd name="T7" fmla="*/ 142 h 651"/>
                <a:gd name="T8" fmla="*/ 209 w 395"/>
                <a:gd name="T9" fmla="*/ 148 h 651"/>
                <a:gd name="T10" fmla="*/ 203 w 395"/>
                <a:gd name="T11" fmla="*/ 148 h 651"/>
                <a:gd name="T12" fmla="*/ 76 w 395"/>
                <a:gd name="T13" fmla="*/ 148 h 651"/>
                <a:gd name="T14" fmla="*/ 39 w 395"/>
                <a:gd name="T15" fmla="*/ 157 h 651"/>
                <a:gd name="T16" fmla="*/ 7 w 395"/>
                <a:gd name="T17" fmla="*/ 184 h 651"/>
                <a:gd name="T18" fmla="*/ 0 w 395"/>
                <a:gd name="T19" fmla="*/ 212 h 651"/>
                <a:gd name="T20" fmla="*/ 0 w 395"/>
                <a:gd name="T21" fmla="*/ 370 h 651"/>
                <a:gd name="T22" fmla="*/ 4 w 395"/>
                <a:gd name="T23" fmla="*/ 385 h 651"/>
                <a:gd name="T24" fmla="*/ 22 w 395"/>
                <a:gd name="T25" fmla="*/ 395 h 651"/>
                <a:gd name="T26" fmla="*/ 49 w 395"/>
                <a:gd name="T27" fmla="*/ 383 h 651"/>
                <a:gd name="T28" fmla="*/ 52 w 395"/>
                <a:gd name="T29" fmla="*/ 373 h 651"/>
                <a:gd name="T30" fmla="*/ 52 w 395"/>
                <a:gd name="T31" fmla="*/ 233 h 651"/>
                <a:gd name="T32" fmla="*/ 52 w 395"/>
                <a:gd name="T33" fmla="*/ 231 h 651"/>
                <a:gd name="T34" fmla="*/ 54 w 395"/>
                <a:gd name="T35" fmla="*/ 230 h 651"/>
                <a:gd name="T36" fmla="*/ 64 w 395"/>
                <a:gd name="T37" fmla="*/ 230 h 651"/>
                <a:gd name="T38" fmla="*/ 66 w 395"/>
                <a:gd name="T39" fmla="*/ 232 h 651"/>
                <a:gd name="T40" fmla="*/ 66 w 395"/>
                <a:gd name="T41" fmla="*/ 252 h 651"/>
                <a:gd name="T42" fmla="*/ 66 w 395"/>
                <a:gd name="T43" fmla="*/ 395 h 651"/>
                <a:gd name="T44" fmla="*/ 8 w 395"/>
                <a:gd name="T45" fmla="*/ 605 h 651"/>
                <a:gd name="T46" fmla="*/ 8 w 395"/>
                <a:gd name="T47" fmla="*/ 606 h 651"/>
                <a:gd name="T48" fmla="*/ 7 w 395"/>
                <a:gd name="T49" fmla="*/ 618 h 651"/>
                <a:gd name="T50" fmla="*/ 7 w 395"/>
                <a:gd name="T51" fmla="*/ 620 h 651"/>
                <a:gd name="T52" fmla="*/ 7 w 395"/>
                <a:gd name="T53" fmla="*/ 621 h 651"/>
                <a:gd name="T54" fmla="*/ 8 w 395"/>
                <a:gd name="T55" fmla="*/ 623 h 651"/>
                <a:gd name="T56" fmla="*/ 8 w 395"/>
                <a:gd name="T57" fmla="*/ 624 h 651"/>
                <a:gd name="T58" fmla="*/ 8 w 395"/>
                <a:gd name="T59" fmla="*/ 626 h 651"/>
                <a:gd name="T60" fmla="*/ 33 w 395"/>
                <a:gd name="T61" fmla="*/ 650 h 651"/>
                <a:gd name="T62" fmla="*/ 41 w 395"/>
                <a:gd name="T63" fmla="*/ 651 h 651"/>
                <a:gd name="T64" fmla="*/ 48 w 395"/>
                <a:gd name="T65" fmla="*/ 651 h 651"/>
                <a:gd name="T66" fmla="*/ 69 w 395"/>
                <a:gd name="T67" fmla="*/ 640 h 651"/>
                <a:gd name="T68" fmla="*/ 77 w 395"/>
                <a:gd name="T69" fmla="*/ 626 h 651"/>
                <a:gd name="T70" fmla="*/ 77 w 395"/>
                <a:gd name="T71" fmla="*/ 625 h 651"/>
                <a:gd name="T72" fmla="*/ 77 w 395"/>
                <a:gd name="T73" fmla="*/ 624 h 651"/>
                <a:gd name="T74" fmla="*/ 140 w 395"/>
                <a:gd name="T75" fmla="*/ 396 h 651"/>
                <a:gd name="T76" fmla="*/ 149 w 395"/>
                <a:gd name="T77" fmla="*/ 396 h 651"/>
                <a:gd name="T78" fmla="*/ 211 w 395"/>
                <a:gd name="T79" fmla="*/ 624 h 651"/>
                <a:gd name="T80" fmla="*/ 211 w 395"/>
                <a:gd name="T81" fmla="*/ 625 h 651"/>
                <a:gd name="T82" fmla="*/ 212 w 395"/>
                <a:gd name="T83" fmla="*/ 626 h 651"/>
                <a:gd name="T84" fmla="*/ 220 w 395"/>
                <a:gd name="T85" fmla="*/ 640 h 651"/>
                <a:gd name="T86" fmla="*/ 241 w 395"/>
                <a:gd name="T87" fmla="*/ 651 h 651"/>
                <a:gd name="T88" fmla="*/ 248 w 395"/>
                <a:gd name="T89" fmla="*/ 651 h 651"/>
                <a:gd name="T90" fmla="*/ 255 w 395"/>
                <a:gd name="T91" fmla="*/ 650 h 651"/>
                <a:gd name="T92" fmla="*/ 280 w 395"/>
                <a:gd name="T93" fmla="*/ 626 h 651"/>
                <a:gd name="T94" fmla="*/ 281 w 395"/>
                <a:gd name="T95" fmla="*/ 624 h 651"/>
                <a:gd name="T96" fmla="*/ 281 w 395"/>
                <a:gd name="T97" fmla="*/ 623 h 651"/>
                <a:gd name="T98" fmla="*/ 281 w 395"/>
                <a:gd name="T99" fmla="*/ 621 h 651"/>
                <a:gd name="T100" fmla="*/ 282 w 395"/>
                <a:gd name="T101" fmla="*/ 620 h 651"/>
                <a:gd name="T102" fmla="*/ 281 w 395"/>
                <a:gd name="T103" fmla="*/ 618 h 651"/>
                <a:gd name="T104" fmla="*/ 280 w 395"/>
                <a:gd name="T105" fmla="*/ 606 h 651"/>
                <a:gd name="T106" fmla="*/ 280 w 395"/>
                <a:gd name="T107" fmla="*/ 605 h 651"/>
                <a:gd name="T108" fmla="*/ 223 w 395"/>
                <a:gd name="T109" fmla="*/ 395 h 651"/>
                <a:gd name="T110" fmla="*/ 223 w 395"/>
                <a:gd name="T111" fmla="*/ 208 h 651"/>
                <a:gd name="T112" fmla="*/ 268 w 395"/>
                <a:gd name="T113" fmla="*/ 163 h 651"/>
                <a:gd name="T114" fmla="*/ 269 w 395"/>
                <a:gd name="T115" fmla="*/ 162 h 651"/>
                <a:gd name="T116" fmla="*/ 294 w 395"/>
                <a:gd name="T117" fmla="*/ 137 h 651"/>
                <a:gd name="T118" fmla="*/ 384 w 395"/>
                <a:gd name="T119" fmla="*/ 47 h 651"/>
                <a:gd name="T120" fmla="*/ 384 w 395"/>
                <a:gd name="T121" fmla="*/ 9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5" h="651">
                  <a:moveTo>
                    <a:pt x="384" y="9"/>
                  </a:moveTo>
                  <a:cubicBezTo>
                    <a:pt x="377" y="2"/>
                    <a:pt x="368" y="0"/>
                    <a:pt x="358" y="2"/>
                  </a:cubicBezTo>
                  <a:cubicBezTo>
                    <a:pt x="354" y="4"/>
                    <a:pt x="350" y="6"/>
                    <a:pt x="347" y="9"/>
                  </a:cubicBezTo>
                  <a:cubicBezTo>
                    <a:pt x="303" y="54"/>
                    <a:pt x="259" y="98"/>
                    <a:pt x="215" y="142"/>
                  </a:cubicBezTo>
                  <a:cubicBezTo>
                    <a:pt x="213" y="144"/>
                    <a:pt x="211" y="146"/>
                    <a:pt x="209" y="148"/>
                  </a:cubicBezTo>
                  <a:cubicBezTo>
                    <a:pt x="207" y="148"/>
                    <a:pt x="205" y="148"/>
                    <a:pt x="203" y="148"/>
                  </a:cubicBezTo>
                  <a:cubicBezTo>
                    <a:pt x="161" y="148"/>
                    <a:pt x="118" y="148"/>
                    <a:pt x="76" y="148"/>
                  </a:cubicBezTo>
                  <a:cubicBezTo>
                    <a:pt x="63" y="148"/>
                    <a:pt x="51" y="151"/>
                    <a:pt x="39" y="157"/>
                  </a:cubicBezTo>
                  <a:cubicBezTo>
                    <a:pt x="25" y="163"/>
                    <a:pt x="15" y="172"/>
                    <a:pt x="7" y="184"/>
                  </a:cubicBezTo>
                  <a:cubicBezTo>
                    <a:pt x="3" y="193"/>
                    <a:pt x="0" y="202"/>
                    <a:pt x="0" y="212"/>
                  </a:cubicBezTo>
                  <a:cubicBezTo>
                    <a:pt x="0" y="265"/>
                    <a:pt x="0" y="318"/>
                    <a:pt x="0" y="370"/>
                  </a:cubicBezTo>
                  <a:cubicBezTo>
                    <a:pt x="0" y="376"/>
                    <a:pt x="0" y="381"/>
                    <a:pt x="4" y="385"/>
                  </a:cubicBezTo>
                  <a:cubicBezTo>
                    <a:pt x="8" y="391"/>
                    <a:pt x="14" y="394"/>
                    <a:pt x="22" y="395"/>
                  </a:cubicBezTo>
                  <a:cubicBezTo>
                    <a:pt x="34" y="396"/>
                    <a:pt x="43" y="392"/>
                    <a:pt x="49" y="383"/>
                  </a:cubicBezTo>
                  <a:cubicBezTo>
                    <a:pt x="51" y="380"/>
                    <a:pt x="52" y="377"/>
                    <a:pt x="52" y="373"/>
                  </a:cubicBezTo>
                  <a:cubicBezTo>
                    <a:pt x="52" y="327"/>
                    <a:pt x="52" y="280"/>
                    <a:pt x="52" y="233"/>
                  </a:cubicBezTo>
                  <a:cubicBezTo>
                    <a:pt x="52" y="232"/>
                    <a:pt x="52" y="232"/>
                    <a:pt x="52" y="231"/>
                  </a:cubicBezTo>
                  <a:cubicBezTo>
                    <a:pt x="52" y="231"/>
                    <a:pt x="53" y="230"/>
                    <a:pt x="54" y="230"/>
                  </a:cubicBezTo>
                  <a:cubicBezTo>
                    <a:pt x="57" y="229"/>
                    <a:pt x="60" y="230"/>
                    <a:pt x="64" y="230"/>
                  </a:cubicBezTo>
                  <a:cubicBezTo>
                    <a:pt x="66" y="229"/>
                    <a:pt x="66" y="231"/>
                    <a:pt x="66" y="232"/>
                  </a:cubicBezTo>
                  <a:cubicBezTo>
                    <a:pt x="66" y="239"/>
                    <a:pt x="66" y="246"/>
                    <a:pt x="66" y="252"/>
                  </a:cubicBezTo>
                  <a:cubicBezTo>
                    <a:pt x="66" y="300"/>
                    <a:pt x="66" y="348"/>
                    <a:pt x="66" y="395"/>
                  </a:cubicBezTo>
                  <a:cubicBezTo>
                    <a:pt x="47" y="465"/>
                    <a:pt x="27" y="535"/>
                    <a:pt x="8" y="605"/>
                  </a:cubicBezTo>
                  <a:cubicBezTo>
                    <a:pt x="8" y="605"/>
                    <a:pt x="8" y="606"/>
                    <a:pt x="8" y="606"/>
                  </a:cubicBezTo>
                  <a:cubicBezTo>
                    <a:pt x="7" y="610"/>
                    <a:pt x="7" y="614"/>
                    <a:pt x="7" y="618"/>
                  </a:cubicBezTo>
                  <a:cubicBezTo>
                    <a:pt x="7" y="619"/>
                    <a:pt x="7" y="619"/>
                    <a:pt x="7" y="620"/>
                  </a:cubicBezTo>
                  <a:cubicBezTo>
                    <a:pt x="7" y="620"/>
                    <a:pt x="7" y="620"/>
                    <a:pt x="7" y="621"/>
                  </a:cubicBezTo>
                  <a:cubicBezTo>
                    <a:pt x="7" y="622"/>
                    <a:pt x="8" y="622"/>
                    <a:pt x="8" y="623"/>
                  </a:cubicBezTo>
                  <a:cubicBezTo>
                    <a:pt x="8" y="624"/>
                    <a:pt x="8" y="624"/>
                    <a:pt x="8" y="624"/>
                  </a:cubicBezTo>
                  <a:cubicBezTo>
                    <a:pt x="8" y="625"/>
                    <a:pt x="9" y="625"/>
                    <a:pt x="8" y="626"/>
                  </a:cubicBezTo>
                  <a:cubicBezTo>
                    <a:pt x="12" y="638"/>
                    <a:pt x="21" y="647"/>
                    <a:pt x="33" y="650"/>
                  </a:cubicBezTo>
                  <a:cubicBezTo>
                    <a:pt x="36" y="651"/>
                    <a:pt x="39" y="651"/>
                    <a:pt x="41" y="651"/>
                  </a:cubicBezTo>
                  <a:cubicBezTo>
                    <a:pt x="41" y="651"/>
                    <a:pt x="41" y="651"/>
                    <a:pt x="48" y="651"/>
                  </a:cubicBezTo>
                  <a:cubicBezTo>
                    <a:pt x="56" y="650"/>
                    <a:pt x="64" y="646"/>
                    <a:pt x="69" y="640"/>
                  </a:cubicBezTo>
                  <a:cubicBezTo>
                    <a:pt x="73" y="635"/>
                    <a:pt x="76" y="631"/>
                    <a:pt x="77" y="626"/>
                  </a:cubicBezTo>
                  <a:cubicBezTo>
                    <a:pt x="77" y="625"/>
                    <a:pt x="77" y="625"/>
                    <a:pt x="77" y="625"/>
                  </a:cubicBezTo>
                  <a:cubicBezTo>
                    <a:pt x="77" y="624"/>
                    <a:pt x="77" y="624"/>
                    <a:pt x="77" y="624"/>
                  </a:cubicBezTo>
                  <a:cubicBezTo>
                    <a:pt x="87" y="590"/>
                    <a:pt x="112" y="496"/>
                    <a:pt x="140" y="396"/>
                  </a:cubicBezTo>
                  <a:cubicBezTo>
                    <a:pt x="143" y="396"/>
                    <a:pt x="146" y="396"/>
                    <a:pt x="149" y="396"/>
                  </a:cubicBezTo>
                  <a:cubicBezTo>
                    <a:pt x="176" y="496"/>
                    <a:pt x="202" y="590"/>
                    <a:pt x="211" y="624"/>
                  </a:cubicBezTo>
                  <a:cubicBezTo>
                    <a:pt x="211" y="625"/>
                    <a:pt x="211" y="625"/>
                    <a:pt x="211" y="625"/>
                  </a:cubicBezTo>
                  <a:cubicBezTo>
                    <a:pt x="211" y="625"/>
                    <a:pt x="211" y="625"/>
                    <a:pt x="212" y="626"/>
                  </a:cubicBezTo>
                  <a:cubicBezTo>
                    <a:pt x="213" y="631"/>
                    <a:pt x="216" y="635"/>
                    <a:pt x="220" y="640"/>
                  </a:cubicBezTo>
                  <a:cubicBezTo>
                    <a:pt x="225" y="646"/>
                    <a:pt x="233" y="650"/>
                    <a:pt x="241" y="651"/>
                  </a:cubicBezTo>
                  <a:cubicBezTo>
                    <a:pt x="248" y="651"/>
                    <a:pt x="248" y="651"/>
                    <a:pt x="248" y="651"/>
                  </a:cubicBezTo>
                  <a:cubicBezTo>
                    <a:pt x="250" y="651"/>
                    <a:pt x="253" y="651"/>
                    <a:pt x="255" y="650"/>
                  </a:cubicBezTo>
                  <a:cubicBezTo>
                    <a:pt x="267" y="647"/>
                    <a:pt x="277" y="638"/>
                    <a:pt x="280" y="626"/>
                  </a:cubicBezTo>
                  <a:cubicBezTo>
                    <a:pt x="280" y="625"/>
                    <a:pt x="280" y="625"/>
                    <a:pt x="281" y="624"/>
                  </a:cubicBezTo>
                  <a:cubicBezTo>
                    <a:pt x="281" y="624"/>
                    <a:pt x="281" y="624"/>
                    <a:pt x="281" y="623"/>
                  </a:cubicBezTo>
                  <a:cubicBezTo>
                    <a:pt x="281" y="622"/>
                    <a:pt x="281" y="622"/>
                    <a:pt x="281" y="621"/>
                  </a:cubicBezTo>
                  <a:cubicBezTo>
                    <a:pt x="281" y="620"/>
                    <a:pt x="281" y="620"/>
                    <a:pt x="282" y="620"/>
                  </a:cubicBezTo>
                  <a:cubicBezTo>
                    <a:pt x="281" y="619"/>
                    <a:pt x="281" y="619"/>
                    <a:pt x="281" y="618"/>
                  </a:cubicBezTo>
                  <a:cubicBezTo>
                    <a:pt x="282" y="614"/>
                    <a:pt x="282" y="610"/>
                    <a:pt x="280" y="606"/>
                  </a:cubicBezTo>
                  <a:cubicBezTo>
                    <a:pt x="280" y="606"/>
                    <a:pt x="280" y="605"/>
                    <a:pt x="280" y="605"/>
                  </a:cubicBezTo>
                  <a:cubicBezTo>
                    <a:pt x="261" y="535"/>
                    <a:pt x="242" y="465"/>
                    <a:pt x="223" y="395"/>
                  </a:cubicBezTo>
                  <a:cubicBezTo>
                    <a:pt x="223" y="359"/>
                    <a:pt x="223" y="269"/>
                    <a:pt x="223" y="208"/>
                  </a:cubicBezTo>
                  <a:cubicBezTo>
                    <a:pt x="268" y="163"/>
                    <a:pt x="268" y="163"/>
                    <a:pt x="268" y="163"/>
                  </a:cubicBezTo>
                  <a:cubicBezTo>
                    <a:pt x="268" y="163"/>
                    <a:pt x="268" y="163"/>
                    <a:pt x="269" y="162"/>
                  </a:cubicBezTo>
                  <a:cubicBezTo>
                    <a:pt x="278" y="153"/>
                    <a:pt x="286" y="145"/>
                    <a:pt x="294" y="137"/>
                  </a:cubicBezTo>
                  <a:cubicBezTo>
                    <a:pt x="324" y="107"/>
                    <a:pt x="354" y="77"/>
                    <a:pt x="384" y="47"/>
                  </a:cubicBezTo>
                  <a:cubicBezTo>
                    <a:pt x="395" y="37"/>
                    <a:pt x="395" y="19"/>
                    <a:pt x="38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6" name="Rectangle: Rounded Corners 2">
            <a:extLst>
              <a:ext uri="{FF2B5EF4-FFF2-40B4-BE49-F238E27FC236}">
                <a16:creationId xmlns:a16="http://schemas.microsoft.com/office/drawing/2014/main" id="{2E783D11-E1C8-45CF-A110-7683FC3DA536}"/>
              </a:ext>
            </a:extLst>
          </p:cNvPr>
          <p:cNvSpPr/>
          <p:nvPr/>
        </p:nvSpPr>
        <p:spPr>
          <a:xfrm>
            <a:off x="6720006" y="5497079"/>
            <a:ext cx="370953" cy="68291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Rectangle: Rounded Corners 9">
            <a:extLst>
              <a:ext uri="{FF2B5EF4-FFF2-40B4-BE49-F238E27FC236}">
                <a16:creationId xmlns:a16="http://schemas.microsoft.com/office/drawing/2014/main" id="{471609B2-2F81-4572-B00E-E2417FD97AE9}"/>
              </a:ext>
            </a:extLst>
          </p:cNvPr>
          <p:cNvSpPr/>
          <p:nvPr/>
        </p:nvSpPr>
        <p:spPr>
          <a:xfrm rot="8100000">
            <a:off x="7092488" y="6008198"/>
            <a:ext cx="395045" cy="91134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Rectangle: Rounded Corners 10">
            <a:extLst>
              <a:ext uri="{FF2B5EF4-FFF2-40B4-BE49-F238E27FC236}">
                <a16:creationId xmlns:a16="http://schemas.microsoft.com/office/drawing/2014/main" id="{ACAA6253-8F6A-4A26-B541-6E876598D289}"/>
              </a:ext>
            </a:extLst>
          </p:cNvPr>
          <p:cNvSpPr/>
          <p:nvPr/>
        </p:nvSpPr>
        <p:spPr>
          <a:xfrm rot="13500000">
            <a:off x="6320857" y="5995534"/>
            <a:ext cx="386000" cy="97597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ounded Rectangle 8"/>
          <p:cNvSpPr/>
          <p:nvPr/>
        </p:nvSpPr>
        <p:spPr>
          <a:xfrm>
            <a:off x="1857829" y="659423"/>
            <a:ext cx="9463314" cy="5015662"/>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itle 1">
            <a:extLst>
              <a:ext uri="{FF2B5EF4-FFF2-40B4-BE49-F238E27FC236}">
                <a16:creationId xmlns:a16="http://schemas.microsoft.com/office/drawing/2014/main" id="{D57785A5-86E3-4937-BC81-A7DFBA93074C}"/>
              </a:ext>
            </a:extLst>
          </p:cNvPr>
          <p:cNvSpPr txBox="1">
            <a:spLocks/>
          </p:cNvSpPr>
          <p:nvPr/>
        </p:nvSpPr>
        <p:spPr>
          <a:xfrm>
            <a:off x="1991571" y="16263"/>
            <a:ext cx="8374551" cy="369332"/>
          </a:xfrm>
          <a:prstGeom prst="rect">
            <a:avLst/>
          </a:prstGeom>
        </p:spPr>
        <p:txBody>
          <a:bodyPr/>
          <a:lstStyle>
            <a:lvl1pPr eaLnBrk="1" hangingPunct="1">
              <a:defRPr>
                <a:latin typeface="+mj-lt"/>
                <a:ea typeface="+mj-ea"/>
                <a:cs typeface="+mj-cs"/>
              </a:defRPr>
            </a:lvl1pPr>
          </a:lstStyle>
          <a:p>
            <a:pPr algn="ctr"/>
            <a:r>
              <a:rPr lang="en-US" sz="2000" b="1" i="1" kern="0" dirty="0">
                <a:solidFill>
                  <a:sysClr val="windowText" lastClr="000000"/>
                </a:solidFill>
                <a:latin typeface="Times New Roman" panose="02020603050405020304" pitchFamily="18" charset="0"/>
                <a:cs typeface="Times New Roman" panose="02020603050405020304" pitchFamily="18" charset="0"/>
              </a:rPr>
              <a:t>Dashboard to search for restaurant According To Their Name</a:t>
            </a:r>
            <a:r>
              <a:rPr lang="en-US" sz="2000" b="1" i="1" kern="0" dirty="0" smtClean="0">
                <a:solidFill>
                  <a:sysClr val="windowText" lastClr="000000"/>
                </a:solidFill>
                <a:latin typeface="Times New Roman" panose="02020603050405020304" pitchFamily="18" charset="0"/>
                <a:cs typeface="Times New Roman" panose="02020603050405020304" pitchFamily="18" charset="0"/>
              </a:rPr>
              <a:t>, location, rating, cost </a:t>
            </a:r>
            <a:r>
              <a:rPr lang="en-US" sz="2000" b="1" i="1" kern="0" dirty="0">
                <a:solidFill>
                  <a:sysClr val="windowText" lastClr="000000"/>
                </a:solidFill>
                <a:latin typeface="Times New Roman" panose="02020603050405020304" pitchFamily="18" charset="0"/>
                <a:cs typeface="Times New Roman" panose="02020603050405020304" pitchFamily="18" charset="0"/>
              </a:rPr>
              <a:t>for two.</a:t>
            </a:r>
            <a:endParaRPr lang="en-IN" sz="2000" b="1" i="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11" name="Text Placeholder 2">
            <a:extLst>
              <a:ext uri="{FF2B5EF4-FFF2-40B4-BE49-F238E27FC236}">
                <a16:creationId xmlns:a16="http://schemas.microsoft.com/office/drawing/2014/main" id="{273E1362-C413-4203-9723-64AA5867B7E6}"/>
              </a:ext>
            </a:extLst>
          </p:cNvPr>
          <p:cNvSpPr txBox="1">
            <a:spLocks/>
          </p:cNvSpPr>
          <p:nvPr/>
        </p:nvSpPr>
        <p:spPr>
          <a:xfrm>
            <a:off x="8744007" y="659423"/>
            <a:ext cx="2362200" cy="923330"/>
          </a:xfrm>
          <a:prstGeom prst="rect">
            <a:avLst/>
          </a:prstGeom>
        </p:spPr>
        <p:txBody>
          <a:bodyPr/>
          <a:lstStyle>
            <a:lvl1pPr marL="0" eaLnBrk="1" hangingPunct="1">
              <a:defRPr>
                <a:latin typeface="+mn-lt"/>
                <a:ea typeface="+mn-ea"/>
                <a:cs typeface="+mn-cs"/>
              </a:defRPr>
            </a:lvl1pPr>
            <a:lvl2pPr marL="609585" eaLnBrk="1" hangingPunct="1">
              <a:defRPr>
                <a:latin typeface="+mn-lt"/>
                <a:ea typeface="+mn-ea"/>
                <a:cs typeface="+mn-cs"/>
              </a:defRPr>
            </a:lvl2pPr>
            <a:lvl3pPr marL="1219170" eaLnBrk="1" hangingPunct="1">
              <a:defRPr>
                <a:latin typeface="+mn-lt"/>
                <a:ea typeface="+mn-ea"/>
                <a:cs typeface="+mn-cs"/>
              </a:defRPr>
            </a:lvl3pPr>
            <a:lvl4pPr marL="1828754" eaLnBrk="1" hangingPunct="1">
              <a:defRPr>
                <a:latin typeface="+mn-lt"/>
                <a:ea typeface="+mn-ea"/>
                <a:cs typeface="+mn-cs"/>
              </a:defRPr>
            </a:lvl4pPr>
            <a:lvl5pPr marL="2438339" eaLnBrk="1" hangingPunct="1">
              <a:defRPr>
                <a:latin typeface="+mn-lt"/>
                <a:ea typeface="+mn-ea"/>
                <a:cs typeface="+mn-cs"/>
              </a:defRPr>
            </a:lvl5pPr>
            <a:lvl6pPr marL="3047924" eaLnBrk="1" hangingPunct="1">
              <a:defRPr>
                <a:latin typeface="+mn-lt"/>
                <a:ea typeface="+mn-ea"/>
                <a:cs typeface="+mn-cs"/>
              </a:defRPr>
            </a:lvl6pPr>
            <a:lvl7pPr marL="3657509" eaLnBrk="1" hangingPunct="1">
              <a:defRPr>
                <a:latin typeface="+mn-lt"/>
                <a:ea typeface="+mn-ea"/>
                <a:cs typeface="+mn-cs"/>
              </a:defRPr>
            </a:lvl7pPr>
            <a:lvl8pPr marL="4267093" eaLnBrk="1" hangingPunct="1">
              <a:defRPr>
                <a:latin typeface="+mn-lt"/>
                <a:ea typeface="+mn-ea"/>
                <a:cs typeface="+mn-cs"/>
              </a:defRPr>
            </a:lvl8pPr>
            <a:lvl9pPr marL="4876678" eaLnBrk="1" hangingPunct="1">
              <a:defRPr>
                <a:latin typeface="+mn-lt"/>
                <a:ea typeface="+mn-ea"/>
                <a:cs typeface="+mn-cs"/>
              </a:defRPr>
            </a:lvl9pPr>
          </a:lstStyle>
          <a:p>
            <a:endParaRPr lang="en-IN" sz="1400" kern="0" dirty="0">
              <a:solidFill>
                <a:sysClr val="windowText" lastClr="000000"/>
              </a:solidFill>
            </a:endParaRPr>
          </a:p>
        </p:txBody>
      </p:sp>
      <p:sp>
        <p:nvSpPr>
          <p:cNvPr id="13" name="Rectangle 12">
            <a:extLst>
              <a:ext uri="{FF2B5EF4-FFF2-40B4-BE49-F238E27FC236}">
                <a16:creationId xmlns:a16="http://schemas.microsoft.com/office/drawing/2014/main" id="{71D59B4F-9305-4FA5-B8A5-C19CA8B32CA6}"/>
              </a:ext>
            </a:extLst>
          </p:cNvPr>
          <p:cNvSpPr/>
          <p:nvPr/>
        </p:nvSpPr>
        <p:spPr>
          <a:xfrm>
            <a:off x="8625965" y="2335378"/>
            <a:ext cx="2695178" cy="307777"/>
          </a:xfrm>
          <a:prstGeom prst="rect">
            <a:avLst/>
          </a:prstGeom>
        </p:spPr>
        <p:txBody>
          <a:bodyPr wrap="square">
            <a:spAutoFit/>
          </a:bodyPr>
          <a:lstStyle/>
          <a:p>
            <a:pPr marL="171450" indent="-171450">
              <a:buFont typeface="Arial" panose="020B0604020202020204" pitchFamily="34" charset="0"/>
              <a:buChar char="•"/>
            </a:pPr>
            <a:endParaRPr lang="en-IN" sz="1400" dirty="0"/>
          </a:p>
        </p:txBody>
      </p:sp>
      <p:sp>
        <p:nvSpPr>
          <p:cNvPr id="14" name="Rectangle 13">
            <a:extLst>
              <a:ext uri="{FF2B5EF4-FFF2-40B4-BE49-F238E27FC236}">
                <a16:creationId xmlns:a16="http://schemas.microsoft.com/office/drawing/2014/main" id="{FC5D0D48-F0B4-4D56-B1A7-A521BBFAC62C}"/>
              </a:ext>
            </a:extLst>
          </p:cNvPr>
          <p:cNvSpPr/>
          <p:nvPr/>
        </p:nvSpPr>
        <p:spPr>
          <a:xfrm>
            <a:off x="8705907" y="4197336"/>
            <a:ext cx="2438400" cy="307777"/>
          </a:xfrm>
          <a:prstGeom prst="rect">
            <a:avLst/>
          </a:prstGeom>
        </p:spPr>
        <p:txBody>
          <a:bodyPr wrap="square">
            <a:spAutoFit/>
          </a:bodyPr>
          <a:lstStyle/>
          <a:p>
            <a:endParaRPr lang="en-IN" sz="1400" dirty="0"/>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9284" y="789112"/>
            <a:ext cx="8620404" cy="4756284"/>
          </a:xfrm>
          <a:prstGeom prst="rect">
            <a:avLst/>
          </a:prstGeom>
        </p:spPr>
      </p:pic>
    </p:spTree>
    <p:extLst>
      <p:ext uri="{BB962C8B-B14F-4D97-AF65-F5344CB8AC3E}">
        <p14:creationId xmlns:p14="http://schemas.microsoft.com/office/powerpoint/2010/main" val="511696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nodePh="1">
                                  <p:stCondLst>
                                    <p:cond delay="0"/>
                                  </p:stCondLst>
                                  <p:endCondLst>
                                    <p:cond evt="begin" delay="0">
                                      <p:tn val="5"/>
                                    </p:cond>
                                  </p:end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nodePh="1">
                                  <p:stCondLst>
                                    <p:cond delay="0"/>
                                  </p:stCondLst>
                                  <p:endCondLst>
                                    <p:cond evt="begin" delay="0">
                                      <p:tn val="11"/>
                                    </p:cond>
                                  </p:end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nodePh="1">
                                  <p:stCondLst>
                                    <p:cond delay="0"/>
                                  </p:stCondLst>
                                  <p:endCondLst>
                                    <p:cond evt="begin" delay="0">
                                      <p:tn val="17"/>
                                    </p:cond>
                                  </p:endCondLst>
                                  <p:childTnLst>
                                    <p:set>
                                      <p:cBhvr>
                                        <p:cTn id="18" dur="1" fill="hold">
                                          <p:stCondLst>
                                            <p:cond delay="0"/>
                                          </p:stCondLst>
                                        </p:cTn>
                                        <p:tgtEl>
                                          <p:spTgt spid="14">
                                            <p:txEl>
                                              <p:pRg st="0" end="0"/>
                                            </p:txEl>
                                          </p:spTgt>
                                        </p:tgtEl>
                                        <p:attrNameLst>
                                          <p:attrName>style.visibility</p:attrName>
                                        </p:attrNameLst>
                                      </p:cBhvr>
                                      <p:to>
                                        <p:strVal val="visible"/>
                                      </p:to>
                                    </p:set>
                                    <p:anim calcmode="lin" valueType="num">
                                      <p:cBhvr additive="base">
                                        <p:cTn id="19"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0434"/>
            <a:ext cx="10515600" cy="1325563"/>
          </a:xfrm>
        </p:spPr>
        <p:txBody>
          <a:bodyPr>
            <a:normAutofit/>
          </a:bodyPr>
          <a:lstStyle/>
          <a:p>
            <a:r>
              <a:rPr lang="en-IN" sz="3600" b="1" dirty="0" smtClean="0">
                <a:latin typeface="Arial" panose="020B0604020202020204" pitchFamily="34" charset="0"/>
                <a:cs typeface="Arial" panose="020B0604020202020204" pitchFamily="34" charset="0"/>
              </a:rPr>
              <a:t>Conclusion</a:t>
            </a:r>
            <a:endParaRPr lang="en-IN" sz="36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633664" y="1671667"/>
            <a:ext cx="10924669" cy="3828587"/>
          </a:xfrm>
        </p:spPr>
        <p:txBody>
          <a:bodyPr>
            <a:normAutofit lnSpcReduction="10000"/>
          </a:bodyPr>
          <a:lstStyle/>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Quick service restaurants are a mainstay of the Indian food service market, and are growing fast. Fine dining is gaining prominence too. Both multi-cuisine and single-cuisine establishments have shown tremendous growth</a:t>
            </a:r>
            <a:r>
              <a:rPr lang="en-US" sz="2000" dirty="0" smtClean="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The model and the idea can be used in real life if I get the access to the ordering data </a:t>
            </a:r>
            <a:r>
              <a:rPr lang="en-US" sz="2000" dirty="0" smtClean="0">
                <a:latin typeface="Arial" panose="020B0604020202020204" pitchFamily="34" charset="0"/>
                <a:cs typeface="Arial" panose="020B0604020202020204" pitchFamily="34" charset="0"/>
              </a:rPr>
              <a:t>of  </a:t>
            </a:r>
            <a:r>
              <a:rPr lang="en-US" sz="2000" dirty="0" err="1">
                <a:latin typeface="Arial" panose="020B0604020202020204" pitchFamily="34" charset="0"/>
                <a:cs typeface="Arial" panose="020B0604020202020204" pitchFamily="34" charset="0"/>
              </a:rPr>
              <a:t>z</a:t>
            </a:r>
            <a:r>
              <a:rPr lang="en-US" sz="2000" dirty="0" err="1" smtClean="0">
                <a:latin typeface="Arial" panose="020B0604020202020204" pitchFamily="34" charset="0"/>
                <a:cs typeface="Arial" panose="020B0604020202020204" pitchFamily="34" charset="0"/>
              </a:rPr>
              <a:t>omato</a:t>
            </a:r>
            <a:r>
              <a:rPr lang="en-US" sz="2000" dirty="0" smtClean="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Telling certainly about entire neighborhood which is really large is not possible. But the taste of a locality can be found out by their ordering pattern and the type of restaurant it houses</a:t>
            </a:r>
            <a:r>
              <a:rPr lang="en-US" sz="2000" dirty="0" smtClean="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These pattern can be mined from the data which is seen in the real life too. Thanks to the diversity of India. The data can also be used to find out the popular food, type of people, residency area </a:t>
            </a:r>
            <a:r>
              <a:rPr lang="en-US" sz="2000" dirty="0" err="1">
                <a:latin typeface="Arial" panose="020B0604020202020204" pitchFamily="34" charset="0"/>
                <a:cs typeface="Arial" panose="020B0604020202020204" pitchFamily="34" charset="0"/>
              </a:rPr>
              <a:t>etc</a:t>
            </a:r>
            <a:r>
              <a:rPr lang="en-US" sz="2000" dirty="0">
                <a:latin typeface="Arial" panose="020B0604020202020204" pitchFamily="34" charset="0"/>
                <a:cs typeface="Arial" panose="020B0604020202020204" pitchFamily="34" charset="0"/>
              </a:rPr>
              <a:t> to help new restaurants take better data driven decisions</a:t>
            </a:r>
            <a:r>
              <a:rPr lang="en-US" sz="2000" dirty="0"/>
              <a:t>.</a:t>
            </a:r>
          </a:p>
          <a:p>
            <a:endParaRPr lang="en-IN" sz="2000" dirty="0"/>
          </a:p>
        </p:txBody>
      </p:sp>
    </p:spTree>
    <p:extLst>
      <p:ext uri="{BB962C8B-B14F-4D97-AF65-F5344CB8AC3E}">
        <p14:creationId xmlns:p14="http://schemas.microsoft.com/office/powerpoint/2010/main" val="31539846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53054"/>
            <a:ext cx="10515600" cy="1297420"/>
          </a:xfrm>
        </p:spPr>
        <p:txBody>
          <a:bodyPr>
            <a:normAutofit/>
          </a:bodyPr>
          <a:lstStyle/>
          <a:p>
            <a:pPr lvl="0">
              <a:spcBef>
                <a:spcPts val="1000"/>
              </a:spcBef>
            </a:pPr>
            <a:r>
              <a:rPr lang="en-IN" sz="2000" b="1" u="sng" dirty="0">
                <a:solidFill>
                  <a:prstClr val="black"/>
                </a:solidFill>
                <a:latin typeface="Arial" panose="020B0604020202020204" pitchFamily="34" charset="0"/>
                <a:ea typeface="+mn-ea"/>
                <a:cs typeface="Arial" panose="020B0604020202020204" pitchFamily="34" charset="0"/>
              </a:rPr>
              <a:t>Need For Machine Learning  </a:t>
            </a:r>
            <a:r>
              <a:rPr lang="en-IN" sz="2000" b="1" u="sng" dirty="0" smtClean="0">
                <a:solidFill>
                  <a:prstClr val="black"/>
                </a:solidFill>
                <a:latin typeface="Arial" panose="020B0604020202020204" pitchFamily="34" charset="0"/>
                <a:ea typeface="+mn-ea"/>
                <a:cs typeface="Arial" panose="020B0604020202020204" pitchFamily="34" charset="0"/>
              </a:rPr>
              <a:t>-</a:t>
            </a:r>
            <a:r>
              <a:rPr lang="en-IN" sz="2000" b="1" u="sng" dirty="0">
                <a:solidFill>
                  <a:prstClr val="black"/>
                </a:solidFill>
                <a:latin typeface="Arial" panose="020B0604020202020204" pitchFamily="34" charset="0"/>
                <a:ea typeface="+mn-ea"/>
                <a:cs typeface="Arial" panose="020B0604020202020204" pitchFamily="34" charset="0"/>
              </a:rPr>
              <a:t/>
            </a:r>
            <a:br>
              <a:rPr lang="en-IN" sz="2000" b="1" u="sng" dirty="0">
                <a:solidFill>
                  <a:prstClr val="black"/>
                </a:solidFill>
                <a:latin typeface="Arial" panose="020B0604020202020204" pitchFamily="34" charset="0"/>
                <a:ea typeface="+mn-ea"/>
                <a:cs typeface="Arial" panose="020B0604020202020204" pitchFamily="34" charset="0"/>
              </a:rPr>
            </a:br>
            <a:r>
              <a:rPr lang="en-IN" sz="2000" b="1" u="sng" dirty="0" smtClean="0">
                <a:solidFill>
                  <a:prstClr val="black"/>
                </a:solidFill>
                <a:latin typeface="Arial" panose="020B0604020202020204" pitchFamily="34" charset="0"/>
                <a:ea typeface="+mn-ea"/>
                <a:cs typeface="Arial" panose="020B0604020202020204" pitchFamily="34" charset="0"/>
              </a:rPr>
              <a:t/>
            </a:r>
            <a:br>
              <a:rPr lang="en-IN" sz="2000" b="1" u="sng" dirty="0" smtClean="0">
                <a:solidFill>
                  <a:prstClr val="black"/>
                </a:solidFill>
                <a:latin typeface="Arial" panose="020B0604020202020204" pitchFamily="34" charset="0"/>
                <a:ea typeface="+mn-ea"/>
                <a:cs typeface="Arial" panose="020B0604020202020204" pitchFamily="34" charset="0"/>
              </a:rPr>
            </a:br>
            <a:r>
              <a:rPr lang="en-IN" sz="2000" b="1" u="sng" dirty="0">
                <a:solidFill>
                  <a:prstClr val="black"/>
                </a:solidFill>
                <a:latin typeface="Arial" panose="020B0604020202020204" pitchFamily="34" charset="0"/>
                <a:ea typeface="+mn-ea"/>
                <a:cs typeface="Arial" panose="020B0604020202020204" pitchFamily="34" charset="0"/>
              </a:rPr>
              <a:t/>
            </a:r>
            <a:br>
              <a:rPr lang="en-IN" sz="2000" b="1" u="sng" dirty="0">
                <a:solidFill>
                  <a:prstClr val="black"/>
                </a:solidFill>
                <a:latin typeface="Arial" panose="020B0604020202020204" pitchFamily="34" charset="0"/>
                <a:ea typeface="+mn-ea"/>
                <a:cs typeface="Arial" panose="020B0604020202020204" pitchFamily="34" charset="0"/>
              </a:rPr>
            </a:br>
            <a:endParaRPr lang="en-IN" sz="2000" b="1" u="sng"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838200" y="1401763"/>
            <a:ext cx="10515600" cy="5774892"/>
          </a:xfrm>
        </p:spPr>
        <p:txBody>
          <a:bodyPr>
            <a:normAutofit/>
          </a:bodyPr>
          <a:lstStyle/>
          <a:p>
            <a:endParaRPr lang="en-IN" sz="2000" u="sng"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smtClean="0">
                <a:latin typeface="Arial" panose="020B0604020202020204" pitchFamily="34" charset="0"/>
                <a:cs typeface="Arial" panose="020B0604020202020204" pitchFamily="34" charset="0"/>
              </a:rPr>
              <a:t>Data </a:t>
            </a:r>
            <a:r>
              <a:rPr lang="en-US" sz="2000" dirty="0">
                <a:latin typeface="Arial" panose="020B0604020202020204" pitchFamily="34" charset="0"/>
                <a:cs typeface="Arial" panose="020B0604020202020204" pitchFamily="34" charset="0"/>
              </a:rPr>
              <a:t>analysis has traditionally been characterized by the trial and error approach – one that becomes impossible to use when there are large and heterogeneous data sets in question</a:t>
            </a:r>
            <a:r>
              <a:rPr lang="en-IN" sz="2000" u="sng" dirty="0" smtClean="0">
                <a:latin typeface="Arial" panose="020B0604020202020204" pitchFamily="34" charset="0"/>
                <a:cs typeface="Arial" panose="020B0604020202020204" pitchFamily="34" charset="0"/>
              </a:rPr>
              <a:t> </a:t>
            </a:r>
          </a:p>
          <a:p>
            <a:pPr marL="342900" indent="-342900">
              <a:buFont typeface="Arial" panose="020B0604020202020204" pitchFamily="34" charset="0"/>
              <a:buChar char="•"/>
            </a:pPr>
            <a:endParaRPr lang="en-IN" sz="2000" u="sng"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smtClean="0">
                <a:latin typeface="Arial" panose="020B0604020202020204" pitchFamily="34" charset="0"/>
                <a:cs typeface="Arial" panose="020B0604020202020204" pitchFamily="34" charset="0"/>
              </a:rPr>
              <a:t>Traditional </a:t>
            </a:r>
            <a:r>
              <a:rPr lang="en-US" sz="2000" dirty="0">
                <a:latin typeface="Arial" panose="020B0604020202020204" pitchFamily="34" charset="0"/>
                <a:cs typeface="Arial" panose="020B0604020202020204" pitchFamily="34" charset="0"/>
              </a:rPr>
              <a:t>statistical solutions are more focused on static analysis that is limited to the analysis of samples that are frozen in time. Obviously enough, this could result in unreliable and inaccurate conclusions</a:t>
            </a:r>
            <a:r>
              <a:rPr lang="en-US" sz="2000" dirty="0" smtClean="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endParaRPr lang="en-US" sz="2000"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smtClean="0">
                <a:latin typeface="Arial" panose="020B0604020202020204" pitchFamily="34" charset="0"/>
                <a:cs typeface="Arial" panose="020B0604020202020204" pitchFamily="34" charset="0"/>
              </a:rPr>
              <a:t>There </a:t>
            </a:r>
            <a:r>
              <a:rPr lang="en-US" sz="2000" dirty="0">
                <a:latin typeface="Arial" panose="020B0604020202020204" pitchFamily="34" charset="0"/>
                <a:cs typeface="Arial" panose="020B0604020202020204" pitchFamily="34" charset="0"/>
              </a:rPr>
              <a:t>is one crucial reason why data scientists need machine learning, and that is: ‘High-value predictions that can guide better decisions and smart actions in real time without human intervention</a:t>
            </a:r>
            <a:r>
              <a:rPr lang="en-US" sz="2000" dirty="0" smtClean="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endParaRPr lang="en-US" sz="2000"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smtClean="0">
                <a:latin typeface="Arial" panose="020B0604020202020204" pitchFamily="34" charset="0"/>
                <a:cs typeface="Arial" panose="020B0604020202020204" pitchFamily="34" charset="0"/>
              </a:rPr>
              <a:t>Machine </a:t>
            </a:r>
            <a:r>
              <a:rPr lang="en-US" sz="2000" dirty="0">
                <a:latin typeface="Arial" panose="020B0604020202020204" pitchFamily="34" charset="0"/>
                <a:cs typeface="Arial" panose="020B0604020202020204" pitchFamily="34" charset="0"/>
              </a:rPr>
              <a:t>learning is able to produce accurate results and analysis by developing efficient and fast algorithms and data-driven models for real-time processing of this data.</a:t>
            </a:r>
          </a:p>
          <a:p>
            <a:endParaRPr lang="en-US" sz="2000" dirty="0">
              <a:latin typeface="Arial" panose="020B0604020202020204" pitchFamily="34" charset="0"/>
              <a:cs typeface="Arial" panose="020B0604020202020204" pitchFamily="34" charset="0"/>
            </a:endParaRPr>
          </a:p>
          <a:p>
            <a:endParaRPr lang="en-IN" sz="2000" dirty="0" smtClean="0">
              <a:latin typeface="Arial" panose="020B0604020202020204" pitchFamily="34" charset="0"/>
              <a:cs typeface="Arial" panose="020B0604020202020204" pitchFamily="34" charset="0"/>
            </a:endParaRPr>
          </a:p>
          <a:p>
            <a:pPr marL="0" indent="0">
              <a:buNone/>
            </a:pPr>
            <a:r>
              <a:rPr lang="en-IN" dirty="0"/>
              <a:t> </a:t>
            </a:r>
            <a:r>
              <a:rPr lang="en-IN" dirty="0" smtClean="0"/>
              <a:t>      </a:t>
            </a:r>
            <a:endParaRPr lang="en-IN" dirty="0"/>
          </a:p>
          <a:p>
            <a:pPr marL="0" indent="0">
              <a:buNone/>
            </a:pPr>
            <a:r>
              <a:rPr lang="en-IN" dirty="0"/>
              <a:t> </a:t>
            </a:r>
            <a:r>
              <a:rPr lang="en-IN" dirty="0" smtClean="0"/>
              <a:t>     </a:t>
            </a:r>
          </a:p>
        </p:txBody>
      </p:sp>
    </p:spTree>
    <p:extLst>
      <p:ext uri="{BB962C8B-B14F-4D97-AF65-F5344CB8AC3E}">
        <p14:creationId xmlns:p14="http://schemas.microsoft.com/office/powerpoint/2010/main" val="23400607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t>
            </a:r>
            <a:endParaRPr lang="en-IN" dirty="0"/>
          </a:p>
        </p:txBody>
      </p:sp>
      <p:sp>
        <p:nvSpPr>
          <p:cNvPr id="5" name="Text Placeholder 4"/>
          <p:cNvSpPr>
            <a:spLocks noGrp="1"/>
          </p:cNvSpPr>
          <p:nvPr>
            <p:ph type="body" idx="1"/>
          </p:nvPr>
        </p:nvSpPr>
        <p:spPr>
          <a:xfrm>
            <a:off x="633664" y="1671668"/>
            <a:ext cx="10924669" cy="3323987"/>
          </a:xfrm>
        </p:spPr>
        <p:txBody>
          <a:bodyPr/>
          <a:lstStyle/>
          <a:p>
            <a:pPr algn="ctr"/>
            <a:r>
              <a:rPr lang="en-IN" sz="7200" b="1" dirty="0" smtClean="0">
                <a:solidFill>
                  <a:srgbClr val="FF0000"/>
                </a:solidFill>
                <a:latin typeface="Times New Roman" panose="02020603050405020304" pitchFamily="18" charset="0"/>
                <a:cs typeface="Times New Roman" panose="02020603050405020304" pitchFamily="18" charset="0"/>
              </a:rPr>
              <a:t>Thank You</a:t>
            </a:r>
          </a:p>
          <a:p>
            <a:pPr algn="ctr"/>
            <a:r>
              <a:rPr lang="en-IN" sz="6000" dirty="0"/>
              <a:t> </a:t>
            </a:r>
            <a:r>
              <a:rPr lang="en-IN" sz="6000" dirty="0" smtClean="0"/>
              <a:t>         </a:t>
            </a:r>
          </a:p>
          <a:p>
            <a:pPr algn="ctr"/>
            <a:endParaRPr lang="en-IN" sz="6000" dirty="0"/>
          </a:p>
          <a:p>
            <a:pPr algn="ctr"/>
            <a:endParaRPr lang="en-IN" sz="2400" dirty="0"/>
          </a:p>
        </p:txBody>
      </p:sp>
    </p:spTree>
    <p:extLst>
      <p:ext uri="{BB962C8B-B14F-4D97-AF65-F5344CB8AC3E}">
        <p14:creationId xmlns:p14="http://schemas.microsoft.com/office/powerpoint/2010/main" val="117236598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nodeType="clickEffect">
                                  <p:stCondLst>
                                    <p:cond delay="0"/>
                                  </p:stCondLst>
                                  <p:childTnLst>
                                    <p:animEffect transition="out" filter="wipe(down)">
                                      <p:cBhvr>
                                        <p:cTn id="6" dur="180" accel="50000">
                                          <p:stCondLst>
                                            <p:cond delay="1820"/>
                                          </p:stCondLst>
                                        </p:cTn>
                                        <p:tgtEl>
                                          <p:spTgt spid="5">
                                            <p:txEl>
                                              <p:pRg st="0" end="0"/>
                                            </p:txEl>
                                          </p:spTgt>
                                        </p:tgtEl>
                                      </p:cBhvr>
                                    </p:animEffect>
                                    <p:anim calcmode="lin" valueType="num">
                                      <p:cBhvr>
                                        <p:cTn id="7" dur="1822" tmFilter="0,0; 0.14,0.31; 0.43,0.73; 0.71,0.91; 1.0,1.0">
                                          <p:stCondLst>
                                            <p:cond delay="0"/>
                                          </p:stCondLst>
                                        </p:cTn>
                                        <p:tgtEl>
                                          <p:spTgt spid="5">
                                            <p:txEl>
                                              <p:pRg st="0" end="0"/>
                                            </p:txEl>
                                          </p:spTgt>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5">
                                            <p:txEl>
                                              <p:pRg st="0" end="0"/>
                                            </p:txEl>
                                          </p:spTgt>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5">
                                            <p:txEl>
                                              <p:pRg st="0" end="0"/>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5">
                                            <p:txEl>
                                              <p:pRg st="0" end="0"/>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5">
                                            <p:txEl>
                                              <p:pRg st="0" end="0"/>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5">
                                            <p:txEl>
                                              <p:pRg st="0" end="0"/>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5">
                                            <p:txEl>
                                              <p:pRg st="0" end="0"/>
                                            </p:txEl>
                                          </p:spTgt>
                                        </p:tgtEl>
                                        <p:attrNameLst>
                                          <p:attrName>ppt_y</p:attrName>
                                        </p:attrNameLst>
                                      </p:cBhvr>
                                      <p:tavLst>
                                        <p:tav tm="0">
                                          <p:val>
                                            <p:strVal val="ppt_y"/>
                                          </p:val>
                                        </p:tav>
                                        <p:tav tm="100000">
                                          <p:val>
                                            <p:strVal val="ppt_y+ppt_h"/>
                                          </p:val>
                                        </p:tav>
                                      </p:tavLst>
                                    </p:anim>
                                    <p:animScale>
                                      <p:cBhvr>
                                        <p:cTn id="14" dur="26">
                                          <p:stCondLst>
                                            <p:cond delay="620"/>
                                          </p:stCondLst>
                                        </p:cTn>
                                        <p:tgtEl>
                                          <p:spTgt spid="5">
                                            <p:txEl>
                                              <p:pRg st="0" end="0"/>
                                            </p:txEl>
                                          </p:spTgt>
                                        </p:tgtEl>
                                      </p:cBhvr>
                                      <p:to x="100000" y="60000"/>
                                    </p:animScale>
                                    <p:animScale>
                                      <p:cBhvr>
                                        <p:cTn id="15" dur="166" decel="50000">
                                          <p:stCondLst>
                                            <p:cond delay="646"/>
                                          </p:stCondLst>
                                        </p:cTn>
                                        <p:tgtEl>
                                          <p:spTgt spid="5">
                                            <p:txEl>
                                              <p:pRg st="0" end="0"/>
                                            </p:txEl>
                                          </p:spTgt>
                                        </p:tgtEl>
                                      </p:cBhvr>
                                      <p:to x="100000" y="100000"/>
                                    </p:animScale>
                                    <p:animScale>
                                      <p:cBhvr>
                                        <p:cTn id="16" dur="26">
                                          <p:stCondLst>
                                            <p:cond delay="1312"/>
                                          </p:stCondLst>
                                        </p:cTn>
                                        <p:tgtEl>
                                          <p:spTgt spid="5">
                                            <p:txEl>
                                              <p:pRg st="0" end="0"/>
                                            </p:txEl>
                                          </p:spTgt>
                                        </p:tgtEl>
                                      </p:cBhvr>
                                      <p:to x="100000" y="80000"/>
                                    </p:animScale>
                                    <p:animScale>
                                      <p:cBhvr>
                                        <p:cTn id="17" dur="166" decel="50000">
                                          <p:stCondLst>
                                            <p:cond delay="1338"/>
                                          </p:stCondLst>
                                        </p:cTn>
                                        <p:tgtEl>
                                          <p:spTgt spid="5">
                                            <p:txEl>
                                              <p:pRg st="0" end="0"/>
                                            </p:txEl>
                                          </p:spTgt>
                                        </p:tgtEl>
                                      </p:cBhvr>
                                      <p:to x="100000" y="100000"/>
                                    </p:animScale>
                                    <p:animScale>
                                      <p:cBhvr>
                                        <p:cTn id="18" dur="26">
                                          <p:stCondLst>
                                            <p:cond delay="1642"/>
                                          </p:stCondLst>
                                        </p:cTn>
                                        <p:tgtEl>
                                          <p:spTgt spid="5">
                                            <p:txEl>
                                              <p:pRg st="0" end="0"/>
                                            </p:txEl>
                                          </p:spTgt>
                                        </p:tgtEl>
                                      </p:cBhvr>
                                      <p:to x="100000" y="90000"/>
                                    </p:animScale>
                                    <p:animScale>
                                      <p:cBhvr>
                                        <p:cTn id="19" dur="166" decel="50000">
                                          <p:stCondLst>
                                            <p:cond delay="1668"/>
                                          </p:stCondLst>
                                        </p:cTn>
                                        <p:tgtEl>
                                          <p:spTgt spid="5">
                                            <p:txEl>
                                              <p:pRg st="0" end="0"/>
                                            </p:txEl>
                                          </p:spTgt>
                                        </p:tgtEl>
                                      </p:cBhvr>
                                      <p:to x="100000" y="100000"/>
                                    </p:animScale>
                                    <p:animScale>
                                      <p:cBhvr>
                                        <p:cTn id="20" dur="26">
                                          <p:stCondLst>
                                            <p:cond delay="1808"/>
                                          </p:stCondLst>
                                        </p:cTn>
                                        <p:tgtEl>
                                          <p:spTgt spid="5">
                                            <p:txEl>
                                              <p:pRg st="0" end="0"/>
                                            </p:txEl>
                                          </p:spTgt>
                                        </p:tgtEl>
                                      </p:cBhvr>
                                      <p:to x="100000" y="95000"/>
                                    </p:animScale>
                                    <p:animScale>
                                      <p:cBhvr>
                                        <p:cTn id="21" dur="166" decel="50000">
                                          <p:stCondLst>
                                            <p:cond delay="1834"/>
                                          </p:stCondLst>
                                        </p:cTn>
                                        <p:tgtEl>
                                          <p:spTgt spid="5">
                                            <p:txEl>
                                              <p:pRg st="0" end="0"/>
                                            </p:txEl>
                                          </p:spTgt>
                                        </p:tgtEl>
                                      </p:cBhvr>
                                      <p:to x="100000" y="100000"/>
                                    </p:animScale>
                                    <p:set>
                                      <p:cBhvr>
                                        <p:cTn id="22" dur="1" fill="hold">
                                          <p:stCondLst>
                                            <p:cond delay="1999"/>
                                          </p:stCondLst>
                                        </p:cTn>
                                        <p:tgtEl>
                                          <p:spTgt spid="5">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cs typeface="Arial" panose="020B0604020202020204" pitchFamily="34" charset="0"/>
              </a:rPr>
              <a:t>Literature</a:t>
            </a:r>
            <a:r>
              <a:rPr lang="en-IN" sz="3200" b="1" dirty="0" smtClean="0">
                <a:latin typeface="Arial" panose="020B0604020202020204" pitchFamily="34" charset="0"/>
                <a:cs typeface="Arial" panose="020B0604020202020204" pitchFamily="34" charset="0"/>
              </a:rPr>
              <a:t> </a:t>
            </a:r>
            <a:r>
              <a:rPr lang="en-IN" sz="3200" b="1" dirty="0" smtClean="0">
                <a:cs typeface="Arial" panose="020B0604020202020204" pitchFamily="34" charset="0"/>
              </a:rPr>
              <a:t>Survey</a:t>
            </a:r>
            <a:endParaRPr lang="en-IN" sz="3200" b="1" dirty="0">
              <a:cs typeface="Arial" panose="020B0604020202020204" pitchFamily="34" charset="0"/>
            </a:endParaRPr>
          </a:p>
        </p:txBody>
      </p:sp>
      <p:sp>
        <p:nvSpPr>
          <p:cNvPr id="3" name="Content Placeholder 2"/>
          <p:cNvSpPr>
            <a:spLocks noGrp="1"/>
          </p:cNvSpPr>
          <p:nvPr>
            <p:ph type="body" idx="1"/>
          </p:nvPr>
        </p:nvSpPr>
        <p:spPr>
          <a:xfrm>
            <a:off x="512966" y="930488"/>
            <a:ext cx="10924669" cy="5417129"/>
          </a:xfrm>
        </p:spPr>
        <p:txBody>
          <a:bodyPr>
            <a:normAutofit/>
          </a:bodyPr>
          <a:lstStyle/>
          <a:p>
            <a:pPr marL="457200" indent="-457200" algn="l">
              <a:buFont typeface="+mj-lt"/>
              <a:buAutoNum type="arabicPeriod"/>
            </a:pPr>
            <a:r>
              <a:rPr lang="en-US" sz="2000" b="1" dirty="0">
                <a:latin typeface="Arial" panose="020B0604020202020204" pitchFamily="34" charset="0"/>
                <a:cs typeface="Arial" panose="020B0604020202020204" pitchFamily="34" charset="0"/>
              </a:rPr>
              <a:t>A Machine Learning Approach to Suggest </a:t>
            </a:r>
            <a:r>
              <a:rPr lang="en-US" sz="2000" b="1" dirty="0" smtClean="0">
                <a:latin typeface="Arial" panose="020B0604020202020204" pitchFamily="34" charset="0"/>
                <a:cs typeface="Arial" panose="020B0604020202020204" pitchFamily="34" charset="0"/>
              </a:rPr>
              <a:t>Ideal Geographical </a:t>
            </a:r>
            <a:r>
              <a:rPr lang="en-US" sz="2000" b="1" dirty="0">
                <a:latin typeface="Arial" panose="020B0604020202020204" pitchFamily="34" charset="0"/>
                <a:cs typeface="Arial" panose="020B0604020202020204" pitchFamily="34" charset="0"/>
              </a:rPr>
              <a:t>Location for </a:t>
            </a:r>
            <a:r>
              <a:rPr lang="en-US" sz="2000" b="1" dirty="0" smtClean="0">
                <a:latin typeface="Arial" panose="020B0604020202020204" pitchFamily="34" charset="0"/>
                <a:cs typeface="Arial" panose="020B0604020202020204" pitchFamily="34" charset="0"/>
              </a:rPr>
              <a:t>New Restaurant Establishment</a:t>
            </a:r>
          </a:p>
          <a:p>
            <a:pPr algn="l"/>
            <a:r>
              <a:rPr lang="en-US" sz="2000" b="1" dirty="0" smtClean="0">
                <a:latin typeface="Arial" panose="020B0604020202020204" pitchFamily="34" charset="0"/>
                <a:cs typeface="Arial" panose="020B0604020202020204" pitchFamily="34" charset="0"/>
              </a:rPr>
              <a:t>   </a:t>
            </a:r>
            <a:r>
              <a:rPr lang="en-US" sz="2000" dirty="0" smtClean="0"/>
              <a:t>DOI: </a:t>
            </a:r>
            <a:r>
              <a:rPr lang="en-US" sz="2000" u="sng" dirty="0" smtClean="0"/>
              <a:t>DOI: 10.1109/R10-HTC.2018.8629845</a:t>
            </a:r>
          </a:p>
          <a:p>
            <a:pPr algn="l"/>
            <a:r>
              <a:rPr lang="en-US" sz="2000" dirty="0" smtClean="0"/>
              <a:t>   Conference</a:t>
            </a:r>
            <a:r>
              <a:rPr lang="en-US" sz="2000" dirty="0"/>
              <a:t>: 2018 IEEE 6th Region 10 Humanitarian Technology Conference (</a:t>
            </a:r>
            <a:r>
              <a:rPr lang="en-US" sz="2000" dirty="0" smtClean="0"/>
              <a:t>R10-HTC)</a:t>
            </a:r>
          </a:p>
          <a:p>
            <a:pPr algn="l"/>
            <a:endParaRPr lang="en-US" sz="2000" b="1" dirty="0" smtClean="0">
              <a:latin typeface="Arial" panose="020B0604020202020204" pitchFamily="34" charset="0"/>
              <a:cs typeface="Arial" panose="020B0604020202020204" pitchFamily="34" charset="0"/>
            </a:endParaRPr>
          </a:p>
          <a:p>
            <a:pPr algn="just"/>
            <a:r>
              <a:rPr lang="en-IN" sz="2000" b="1" dirty="0" smtClean="0">
                <a:latin typeface="Arial" panose="020B0604020202020204" pitchFamily="34" charset="0"/>
                <a:cs typeface="Arial" panose="020B0604020202020204" pitchFamily="34" charset="0"/>
              </a:rPr>
              <a:t> Abstract - </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In recent </a:t>
            </a:r>
            <a:r>
              <a:rPr lang="en-US" sz="2000" dirty="0" smtClean="0">
                <a:latin typeface="Arial" panose="020B0604020202020204" pitchFamily="34" charset="0"/>
                <a:cs typeface="Arial" panose="020B0604020202020204" pitchFamily="34" charset="0"/>
              </a:rPr>
              <a:t>time, for </a:t>
            </a:r>
            <a:r>
              <a:rPr lang="en-US" sz="2000" dirty="0">
                <a:latin typeface="Arial" panose="020B0604020202020204" pitchFamily="34" charset="0"/>
                <a:cs typeface="Arial" panose="020B0604020202020204" pitchFamily="34" charset="0"/>
              </a:rPr>
              <a:t>choosing a preferred restaurant location and calculating the</a:t>
            </a:r>
          </a:p>
          <a:p>
            <a:pPr algn="just"/>
            <a:r>
              <a:rPr lang="en-US" sz="2000" dirty="0">
                <a:latin typeface="Arial" panose="020B0604020202020204" pitchFamily="34" charset="0"/>
                <a:cs typeface="Arial" panose="020B0604020202020204" pitchFamily="34" charset="0"/>
              </a:rPr>
              <a:t>estimated risk, people are now hiring professionals to do </a:t>
            </a:r>
            <a:r>
              <a:rPr lang="en-US" sz="2000" dirty="0" smtClean="0">
                <a:latin typeface="Arial" panose="020B0604020202020204" pitchFamily="34" charset="0"/>
                <a:cs typeface="Arial" panose="020B0604020202020204" pitchFamily="34" charset="0"/>
              </a:rPr>
              <a:t>ground check </a:t>
            </a:r>
            <a:r>
              <a:rPr lang="en-US" sz="2000" dirty="0">
                <a:latin typeface="Arial" panose="020B0604020202020204" pitchFamily="34" charset="0"/>
                <a:cs typeface="Arial" panose="020B0604020202020204" pitchFamily="34" charset="0"/>
              </a:rPr>
              <a:t>and here the data scientists are coming into play as </a:t>
            </a:r>
            <a:r>
              <a:rPr lang="en-US" sz="2000" dirty="0" smtClean="0">
                <a:latin typeface="Arial" panose="020B0604020202020204" pitchFamily="34" charset="0"/>
                <a:cs typeface="Arial" panose="020B0604020202020204" pitchFamily="34" charset="0"/>
              </a:rPr>
              <a:t>a bigshot</a:t>
            </a:r>
            <a:r>
              <a:rPr lang="en-US" sz="2000" dirty="0">
                <a:latin typeface="Arial" panose="020B0604020202020204" pitchFamily="34" charset="0"/>
                <a:cs typeface="Arial" panose="020B0604020202020204" pitchFamily="34" charset="0"/>
              </a:rPr>
              <a:t>. This research is focused on suggesting a suitable </a:t>
            </a:r>
            <a:r>
              <a:rPr lang="en-US" sz="2000" dirty="0" smtClean="0">
                <a:latin typeface="Arial" panose="020B0604020202020204" pitchFamily="34" charset="0"/>
                <a:cs typeface="Arial" panose="020B0604020202020204" pitchFamily="34" charset="0"/>
              </a:rPr>
              <a:t>place for </a:t>
            </a:r>
            <a:r>
              <a:rPr lang="en-US" sz="2000" dirty="0">
                <a:latin typeface="Arial" panose="020B0604020202020204" pitchFamily="34" charset="0"/>
                <a:cs typeface="Arial" panose="020B0604020202020204" pitchFamily="34" charset="0"/>
              </a:rPr>
              <a:t>setting up a restaurant business based on the existing </a:t>
            </a:r>
            <a:r>
              <a:rPr lang="en-US" sz="2000" dirty="0" smtClean="0">
                <a:latin typeface="Arial" panose="020B0604020202020204" pitchFamily="34" charset="0"/>
                <a:cs typeface="Arial" panose="020B0604020202020204" pitchFamily="34" charset="0"/>
              </a:rPr>
              <a:t>data from </a:t>
            </a:r>
            <a:r>
              <a:rPr lang="en-US" sz="2000" dirty="0">
                <a:latin typeface="Arial" panose="020B0604020202020204" pitchFamily="34" charset="0"/>
                <a:cs typeface="Arial" panose="020B0604020202020204" pitchFamily="34" charset="0"/>
              </a:rPr>
              <a:t>Yelp where 75 features have been extracted for </a:t>
            </a:r>
            <a:r>
              <a:rPr lang="en-US" sz="2000" dirty="0" smtClean="0">
                <a:latin typeface="Arial" panose="020B0604020202020204" pitchFamily="34" charset="0"/>
                <a:cs typeface="Arial" panose="020B0604020202020204" pitchFamily="34" charset="0"/>
              </a:rPr>
              <a:t>supervised</a:t>
            </a: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machine </a:t>
            </a:r>
            <a:r>
              <a:rPr lang="en-US" sz="2000" dirty="0">
                <a:latin typeface="Arial" panose="020B0604020202020204" pitchFamily="34" charset="0"/>
                <a:cs typeface="Arial" panose="020B0604020202020204" pitchFamily="34" charset="0"/>
              </a:rPr>
              <a:t>learning. T</a:t>
            </a:r>
            <a:r>
              <a:rPr lang="en-US" sz="2000" dirty="0" smtClean="0">
                <a:latin typeface="Arial" panose="020B0604020202020204" pitchFamily="34" charset="0"/>
                <a:cs typeface="Arial" panose="020B0604020202020204" pitchFamily="34" charset="0"/>
              </a:rPr>
              <a:t>heir </a:t>
            </a:r>
            <a:r>
              <a:rPr lang="en-US" sz="2000" dirty="0">
                <a:latin typeface="Arial" panose="020B0604020202020204" pitchFamily="34" charset="0"/>
                <a:cs typeface="Arial" panose="020B0604020202020204" pitchFamily="34" charset="0"/>
              </a:rPr>
              <a:t>model will also calculate the </a:t>
            </a:r>
            <a:r>
              <a:rPr lang="en-US" sz="2000" dirty="0" smtClean="0">
                <a:latin typeface="Arial" panose="020B0604020202020204" pitchFamily="34" charset="0"/>
                <a:cs typeface="Arial" panose="020B0604020202020204" pitchFamily="34" charset="0"/>
              </a:rPr>
              <a:t>expected rating </a:t>
            </a:r>
            <a:r>
              <a:rPr lang="en-US" sz="2000" dirty="0">
                <a:latin typeface="Arial" panose="020B0604020202020204" pitchFamily="34" charset="0"/>
                <a:cs typeface="Arial" panose="020B0604020202020204" pitchFamily="34" charset="0"/>
              </a:rPr>
              <a:t>that a restaurant will get depending on the features </a:t>
            </a:r>
            <a:r>
              <a:rPr lang="en-US" sz="2000" dirty="0" smtClean="0">
                <a:latin typeface="Arial" panose="020B0604020202020204" pitchFamily="34" charset="0"/>
                <a:cs typeface="Arial" panose="020B0604020202020204" pitchFamily="34" charset="0"/>
              </a:rPr>
              <a:t>the restaurant </a:t>
            </a:r>
            <a:r>
              <a:rPr lang="en-US" sz="2000" dirty="0">
                <a:latin typeface="Arial" panose="020B0604020202020204" pitchFamily="34" charset="0"/>
                <a:cs typeface="Arial" panose="020B0604020202020204" pitchFamily="34" charset="0"/>
              </a:rPr>
              <a:t>possesses. Several machine learning </a:t>
            </a:r>
            <a:r>
              <a:rPr lang="en-US" sz="2000" dirty="0" smtClean="0">
                <a:latin typeface="Arial" panose="020B0604020202020204" pitchFamily="34" charset="0"/>
                <a:cs typeface="Arial" panose="020B0604020202020204" pitchFamily="34" charset="0"/>
              </a:rPr>
              <a:t>algorithms (Statistical Analysis, </a:t>
            </a:r>
            <a:r>
              <a:rPr lang="en-US" sz="2000" dirty="0" err="1">
                <a:latin typeface="Arial" panose="020B0604020202020204" pitchFamily="34" charset="0"/>
                <a:cs typeface="Arial" panose="020B0604020202020204" pitchFamily="34" charset="0"/>
              </a:rPr>
              <a:t>K</a:t>
            </a:r>
            <a:r>
              <a:rPr lang="en-US" sz="2000" dirty="0" err="1" smtClean="0">
                <a:latin typeface="Arial" panose="020B0604020202020204" pitchFamily="34" charset="0"/>
                <a:cs typeface="Arial" panose="020B0604020202020204" pitchFamily="34" charset="0"/>
              </a:rPr>
              <a:t>means</a:t>
            </a:r>
            <a:r>
              <a:rPr lang="en-US" sz="2000" dirty="0" smtClean="0">
                <a:latin typeface="Arial" panose="020B0604020202020204" pitchFamily="34" charset="0"/>
                <a:cs typeface="Arial" panose="020B0604020202020204" pitchFamily="34" charset="0"/>
              </a:rPr>
              <a:t> algorithm) </a:t>
            </a:r>
            <a:r>
              <a:rPr lang="en-US" sz="2000" dirty="0">
                <a:latin typeface="Arial" panose="020B0604020202020204" pitchFamily="34" charset="0"/>
                <a:cs typeface="Arial" panose="020B0604020202020204" pitchFamily="34" charset="0"/>
              </a:rPr>
              <a:t>have been used and </a:t>
            </a:r>
            <a:r>
              <a:rPr lang="en-US" sz="2000" dirty="0" smtClean="0">
                <a:latin typeface="Arial" panose="020B0604020202020204" pitchFamily="34" charset="0"/>
                <a:cs typeface="Arial" panose="020B0604020202020204" pitchFamily="34" charset="0"/>
              </a:rPr>
              <a:t>juxtaposed to </a:t>
            </a:r>
            <a:r>
              <a:rPr lang="en-US" sz="2000" dirty="0">
                <a:latin typeface="Arial" panose="020B0604020202020204" pitchFamily="34" charset="0"/>
                <a:cs typeface="Arial" panose="020B0604020202020204" pitchFamily="34" charset="0"/>
              </a:rPr>
              <a:t>nurture out the suitable one. As yelp’s review is authentic </a:t>
            </a:r>
            <a:r>
              <a:rPr lang="en-US" sz="2000" dirty="0" smtClean="0">
                <a:latin typeface="Arial" panose="020B0604020202020204" pitchFamily="34" charset="0"/>
                <a:cs typeface="Arial" panose="020B0604020202020204" pitchFamily="34" charset="0"/>
              </a:rPr>
              <a:t>and it </a:t>
            </a:r>
            <a:r>
              <a:rPr lang="en-US" sz="2000" dirty="0">
                <a:latin typeface="Arial" panose="020B0604020202020204" pitchFamily="34" charset="0"/>
                <a:cs typeface="Arial" panose="020B0604020202020204" pitchFamily="34" charset="0"/>
              </a:rPr>
              <a:t>is maintained regularly,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have considered the rating of </a:t>
            </a:r>
            <a:r>
              <a:rPr lang="en-US" sz="2000" dirty="0" smtClean="0">
                <a:latin typeface="Arial" panose="020B0604020202020204" pitchFamily="34" charset="0"/>
                <a:cs typeface="Arial" panose="020B0604020202020204" pitchFamily="34" charset="0"/>
              </a:rPr>
              <a:t>a business </a:t>
            </a:r>
            <a:r>
              <a:rPr lang="en-US" sz="2000" dirty="0">
                <a:latin typeface="Arial" panose="020B0604020202020204" pitchFamily="34" charset="0"/>
                <a:cs typeface="Arial" panose="020B0604020202020204" pitchFamily="34" charset="0"/>
              </a:rPr>
              <a:t>as the point of suggestion.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have also looked at </a:t>
            </a:r>
            <a:r>
              <a:rPr lang="en-US" sz="2000" dirty="0" err="1" smtClean="0">
                <a:latin typeface="Arial" panose="020B0604020202020204" pitchFamily="34" charset="0"/>
                <a:cs typeface="Arial" panose="020B0604020202020204" pitchFamily="34" charset="0"/>
              </a:rPr>
              <a:t>thecomparative</a:t>
            </a:r>
            <a:r>
              <a:rPr lang="en-US" sz="2000" dirty="0" smtClean="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analysis of these </a:t>
            </a:r>
            <a:r>
              <a:rPr lang="en-US" sz="2000" dirty="0" smtClean="0">
                <a:latin typeface="Arial" panose="020B0604020202020204" pitchFamily="34" charset="0"/>
                <a:cs typeface="Arial" panose="020B0604020202020204" pitchFamily="34" charset="0"/>
              </a:rPr>
              <a:t>algorithms and </a:t>
            </a:r>
            <a:r>
              <a:rPr lang="en-US" sz="2000" dirty="0">
                <a:latin typeface="Arial" panose="020B0604020202020204" pitchFamily="34" charset="0"/>
                <a:cs typeface="Arial" panose="020B0604020202020204" pitchFamily="34" charset="0"/>
              </a:rPr>
              <a:t>searched for an</a:t>
            </a:r>
          </a:p>
          <a:p>
            <a:pPr algn="just"/>
            <a:r>
              <a:rPr lang="en-US" sz="2000" dirty="0">
                <a:latin typeface="Arial" panose="020B0604020202020204" pitchFamily="34" charset="0"/>
                <a:cs typeface="Arial" panose="020B0604020202020204" pitchFamily="34" charset="0"/>
              </a:rPr>
              <a:t>algorithm that gives us the best result.</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76329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966" y="311843"/>
            <a:ext cx="11166068" cy="307777"/>
          </a:xfrm>
        </p:spPr>
        <p:txBody>
          <a:bodyPr/>
          <a:lstStyle/>
          <a:p>
            <a:r>
              <a:rPr lang="en-US" sz="2000" dirty="0" smtClean="0">
                <a:latin typeface="Arial" panose="020B0604020202020204" pitchFamily="34" charset="0"/>
                <a:cs typeface="Arial" panose="020B0604020202020204" pitchFamily="34" charset="0"/>
              </a:rPr>
              <a:t>2</a:t>
            </a:r>
            <a:r>
              <a:rPr lang="en-US" sz="2000" b="1" dirty="0" smtClean="0">
                <a:solidFill>
                  <a:srgbClr val="202604"/>
                </a:solidFill>
                <a:latin typeface="Arial" panose="020B0604020202020204" pitchFamily="34" charset="0"/>
                <a:cs typeface="Arial" panose="020B0604020202020204" pitchFamily="34" charset="0"/>
              </a:rPr>
              <a:t>.    A </a:t>
            </a:r>
            <a:r>
              <a:rPr lang="en-US" sz="2000" b="1" dirty="0">
                <a:solidFill>
                  <a:srgbClr val="202604"/>
                </a:solidFill>
                <a:latin typeface="Arial" panose="020B0604020202020204" pitchFamily="34" charset="0"/>
                <a:cs typeface="Arial" panose="020B0604020202020204" pitchFamily="34" charset="0"/>
              </a:rPr>
              <a:t>Research Proposal: The Effects of Restaurant Environment on Consumer Behavior</a:t>
            </a:r>
            <a:endParaRPr lang="en-IN" sz="2000" b="1" dirty="0">
              <a:solidFill>
                <a:srgbClr val="202604"/>
              </a:solidFill>
              <a:latin typeface="Arial" panose="020B0604020202020204" pitchFamily="34" charset="0"/>
              <a:cs typeface="Arial" panose="020B0604020202020204" pitchFamily="34" charset="0"/>
            </a:endParaRPr>
          </a:p>
        </p:txBody>
      </p:sp>
      <p:sp>
        <p:nvSpPr>
          <p:cNvPr id="3" name="Text Placeholder 2"/>
          <p:cNvSpPr>
            <a:spLocks noGrp="1"/>
          </p:cNvSpPr>
          <p:nvPr>
            <p:ph type="body" idx="1"/>
          </p:nvPr>
        </p:nvSpPr>
        <p:spPr>
          <a:xfrm>
            <a:off x="633664" y="845127"/>
            <a:ext cx="10924669" cy="4985980"/>
          </a:xfrm>
        </p:spPr>
        <p:txBody>
          <a:bodyPr/>
          <a:lstStyle/>
          <a:p>
            <a:r>
              <a:rPr lang="en-US" dirty="0" err="1"/>
              <a:t>Jin</a:t>
            </a:r>
            <a:r>
              <a:rPr lang="en-US" dirty="0" smtClean="0"/>
              <a:t>,. </a:t>
            </a:r>
            <a:r>
              <a:rPr lang="en-US" dirty="0" err="1" smtClean="0"/>
              <a:t>Qiuyu</a:t>
            </a:r>
            <a:r>
              <a:rPr lang="en-US" dirty="0" smtClean="0"/>
              <a:t>, "A Research Proposal: The Effects of Restaurant Environment on Consumer Behavior" (2015). MBA Student Scholarship36</a:t>
            </a:r>
          </a:p>
          <a:p>
            <a:r>
              <a:rPr lang="en-US" dirty="0"/>
              <a:t>.</a:t>
            </a:r>
          </a:p>
          <a:p>
            <a:r>
              <a:rPr lang="en-US" b="1" dirty="0" smtClean="0"/>
              <a:t>Abstract</a:t>
            </a:r>
          </a:p>
          <a:p>
            <a:r>
              <a:rPr lang="en-US" dirty="0"/>
              <a:t>The purpose of the present study is to find out the effects of restaurant environment on consumer behavior. To obtain the primary data, the self-administered questionnaires will be distributed to patrons in selected restaurants as they are waiting for their checks or as they are getting ready to leave after meals. This method ensures that the patrons will give responses which can accurately reflect their evaluation of the dining experience. The questionnaire will measure participants’ perceptions of the restaurant environment and their behavioral intentions. Instrumentation In order to make sure most of the region’s restaurant consumers can read and understand the questionnaire, it will be designed in English version. The content of the questionnaire will be divided into four different parts. The first part will measure participants’ perceptions of the restaurant environment and atmospherics. It contains 10 attributes which reflect the dimensions of restaurant atmospherics. Furthermore, these attributes will be described as the statements that reflect patrons’ perceptions of the environment and atmospherics. Then, there will be a five-point Likert scale range from 1 (strongly disagree) to 5 (strongly agree) to be selected as their responses. </a:t>
            </a:r>
            <a:endParaRPr lang="en-US" b="1" dirty="0" smtClean="0"/>
          </a:p>
          <a:p>
            <a:endParaRPr lang="en-US" b="1" dirty="0" smtClean="0"/>
          </a:p>
          <a:p>
            <a:endParaRPr lang="en-IN" dirty="0"/>
          </a:p>
        </p:txBody>
      </p:sp>
    </p:spTree>
    <p:extLst>
      <p:ext uri="{BB962C8B-B14F-4D97-AF65-F5344CB8AC3E}">
        <p14:creationId xmlns:p14="http://schemas.microsoft.com/office/powerpoint/2010/main" val="35830310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966" y="311843"/>
            <a:ext cx="11166068" cy="307777"/>
          </a:xfrm>
        </p:spPr>
        <p:txBody>
          <a:bodyPr/>
          <a:lstStyle/>
          <a:p>
            <a:r>
              <a:rPr lang="en-US" sz="2000" b="1" dirty="0" smtClean="0">
                <a:solidFill>
                  <a:srgbClr val="202604"/>
                </a:solidFill>
              </a:rPr>
              <a:t>3.  Restaurant </a:t>
            </a:r>
            <a:r>
              <a:rPr lang="en-US" sz="2000" b="1" dirty="0">
                <a:solidFill>
                  <a:srgbClr val="202604"/>
                </a:solidFill>
              </a:rPr>
              <a:t>setup business analysis using yelp dataset</a:t>
            </a:r>
            <a:endParaRPr lang="en-IN" sz="2000" b="1" dirty="0">
              <a:solidFill>
                <a:srgbClr val="202604"/>
              </a:solidFill>
            </a:endParaRPr>
          </a:p>
        </p:txBody>
      </p:sp>
      <p:sp>
        <p:nvSpPr>
          <p:cNvPr id="3" name="Text Placeholder 2"/>
          <p:cNvSpPr>
            <a:spLocks noGrp="1"/>
          </p:cNvSpPr>
          <p:nvPr>
            <p:ph type="body" idx="1"/>
          </p:nvPr>
        </p:nvSpPr>
        <p:spPr>
          <a:xfrm>
            <a:off x="633664" y="872836"/>
            <a:ext cx="10924669" cy="5170646"/>
          </a:xfrm>
        </p:spPr>
        <p:txBody>
          <a:bodyPr/>
          <a:lstStyle/>
          <a:p>
            <a:r>
              <a:rPr lang="en-US" dirty="0" smtClean="0"/>
              <a:t>P</a:t>
            </a:r>
            <a:r>
              <a:rPr lang="en-US" sz="2000" dirty="0" smtClean="0">
                <a:latin typeface="Arial" panose="020B0604020202020204" pitchFamily="34" charset="0"/>
                <a:cs typeface="Arial" panose="020B0604020202020204" pitchFamily="34" charset="0"/>
              </a:rPr>
              <a:t>ublished in: 2017 International Conference on Advances in Computing, Communications and Informatics (ICACCI)</a:t>
            </a:r>
          </a:p>
          <a:p>
            <a:endParaRPr lang="en-US" sz="2000" dirty="0" smtClean="0">
              <a:latin typeface="Arial" panose="020B0604020202020204" pitchFamily="34" charset="0"/>
              <a:cs typeface="Arial" panose="020B0604020202020204" pitchFamily="34" charset="0"/>
            </a:endParaRPr>
          </a:p>
          <a:p>
            <a:r>
              <a:rPr lang="en-US" b="1" dirty="0" smtClean="0"/>
              <a:t>Abstract</a:t>
            </a:r>
          </a:p>
          <a:p>
            <a:r>
              <a:rPr lang="en-US" sz="2000" dirty="0" smtClean="0">
                <a:latin typeface="Arial" panose="020B0604020202020204" pitchFamily="34" charset="0"/>
                <a:cs typeface="Arial" panose="020B0604020202020204" pitchFamily="34" charset="0"/>
              </a:rPr>
              <a:t>In </a:t>
            </a:r>
            <a:r>
              <a:rPr lang="en-US" sz="2000" dirty="0">
                <a:latin typeface="Arial" panose="020B0604020202020204" pitchFamily="34" charset="0"/>
                <a:cs typeface="Arial" panose="020B0604020202020204" pitchFamily="34" charset="0"/>
              </a:rPr>
              <a:t>this </a:t>
            </a:r>
            <a:r>
              <a:rPr lang="en-US" sz="2000" dirty="0" smtClean="0">
                <a:latin typeface="Arial" panose="020B0604020202020204" pitchFamily="34" charset="0"/>
                <a:cs typeface="Arial" panose="020B0604020202020204" pitchFamily="34" charset="0"/>
              </a:rPr>
              <a:t>paper, They </a:t>
            </a:r>
            <a:r>
              <a:rPr lang="en-US" sz="2000" dirty="0">
                <a:latin typeface="Arial" panose="020B0604020202020204" pitchFamily="34" charset="0"/>
                <a:cs typeface="Arial" panose="020B0604020202020204" pitchFamily="34" charset="0"/>
              </a:rPr>
              <a:t>address the issues associated with setting-up of a new restaurant business. To strategize a new restaurant business,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propose a restaurant business framework which comprises of 3 most important tasks, namely, high frequency attributes, most crowded day and location of the restaurant. First,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identify the features/attributes of the restaurants in which the customers are most interested in and provide those facilities and services to increase the profit. Next,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identify the day of the week when the restaurants are heavily crowded so that the best recipes and offers are made available on those days. Finally, since location has a profound effect on the success of a restaurant business,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consider location to be the most important to know the nearby restaurants and their facilities before coming up with a new restaurant business. The performance analysis of the proposed framework was carried out on the standard Yelp dataset. Thus,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found credit card to be the most preferred attribute, the most crowded day to be Monday and </a:t>
            </a:r>
            <a:r>
              <a:rPr lang="en-US" sz="2000" dirty="0" smtClean="0">
                <a:latin typeface="Arial" panose="020B0604020202020204" pitchFamily="34" charset="0"/>
                <a:cs typeface="Arial" panose="020B0604020202020204" pitchFamily="34" charset="0"/>
              </a:rPr>
              <a:t>Davey </a:t>
            </a:r>
            <a:r>
              <a:rPr lang="en-US" sz="2000" dirty="0">
                <a:latin typeface="Arial" panose="020B0604020202020204" pitchFamily="34" charset="0"/>
                <a:cs typeface="Arial" panose="020B0604020202020204" pitchFamily="34" charset="0"/>
              </a:rPr>
              <a:t>to be the most desired ambience among the customers.</a:t>
            </a:r>
            <a:endParaRPr lang="en-US" sz="2000" dirty="0" smtClean="0">
              <a:latin typeface="Arial" panose="020B0604020202020204" pitchFamily="34" charset="0"/>
              <a:cs typeface="Arial" panose="020B0604020202020204" pitchFamily="34" charset="0"/>
            </a:endParaRPr>
          </a:p>
          <a:p>
            <a:endParaRPr lang="en-IN" b="1" dirty="0"/>
          </a:p>
        </p:txBody>
      </p:sp>
    </p:spTree>
    <p:extLst>
      <p:ext uri="{BB962C8B-B14F-4D97-AF65-F5344CB8AC3E}">
        <p14:creationId xmlns:p14="http://schemas.microsoft.com/office/powerpoint/2010/main" val="18832926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smtClean="0">
                <a:latin typeface="Arial" panose="020B0604020202020204" pitchFamily="34" charset="0"/>
                <a:cs typeface="Arial" panose="020B0604020202020204" pitchFamily="34" charset="0"/>
              </a:rPr>
              <a:t>Problem Definition</a:t>
            </a:r>
            <a:endParaRPr lang="en-IN" sz="32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633664" y="1671668"/>
            <a:ext cx="10924669" cy="3509932"/>
          </a:xfrm>
        </p:spPr>
        <p:txBody>
          <a:bodyPr>
            <a:normAutofit lnSpcReduction="10000"/>
          </a:bodyPr>
          <a:lstStyle/>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 The restaurant industry has an incredibly high turnover rate . Many new restaurants do not survive their first few years in business. In addition the restaurant business is flooded with various factors that impact success(location ,timing ,atmosphere ,food quality ,</a:t>
            </a:r>
            <a:r>
              <a:rPr lang="en-US" sz="2000" dirty="0" err="1" smtClean="0">
                <a:latin typeface="Arial" panose="020B0604020202020204" pitchFamily="34" charset="0"/>
                <a:cs typeface="Arial" panose="020B0604020202020204" pitchFamily="34" charset="0"/>
              </a:rPr>
              <a:t>etc</a:t>
            </a:r>
            <a:r>
              <a:rPr lang="en-US" sz="2000" dirty="0" smtClean="0">
                <a:latin typeface="Arial" panose="020B0604020202020204" pitchFamily="34" charset="0"/>
                <a:cs typeface="Arial" panose="020B0604020202020204" pitchFamily="34" charset="0"/>
              </a:rPr>
              <a:t> such that it can be extremely difficult to create a successful restaurant. </a:t>
            </a:r>
          </a:p>
          <a:p>
            <a:pPr marL="342900" indent="-342900" algn="just">
              <a:buFont typeface="Arial" panose="020B0604020202020204" pitchFamily="34" charset="0"/>
              <a:buChar char="•"/>
            </a:pPr>
            <a:endParaRPr lang="en-US" sz="2000" dirty="0" smtClean="0">
              <a:latin typeface="Arial" panose="020B0604020202020204" pitchFamily="34" charset="0"/>
              <a:cs typeface="Arial" panose="020B0604020202020204" pitchFamily="34" charset="0"/>
            </a:endParaRP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We hope to analyze </a:t>
            </a:r>
            <a:r>
              <a:rPr lang="en-US" sz="2000" dirty="0" err="1" smtClean="0">
                <a:latin typeface="Arial" panose="020B0604020202020204" pitchFamily="34" charset="0"/>
                <a:cs typeface="Arial" panose="020B0604020202020204" pitchFamily="34" charset="0"/>
              </a:rPr>
              <a:t>zomato</a:t>
            </a:r>
            <a:r>
              <a:rPr lang="en-US" sz="2000" dirty="0" smtClean="0">
                <a:latin typeface="Arial" panose="020B0604020202020204" pitchFamily="34" charset="0"/>
                <a:cs typeface="Arial" panose="020B0604020202020204" pitchFamily="34" charset="0"/>
              </a:rPr>
              <a:t> data to determine if there are certain factors that are most important for a successful restaurant. This study will be conducted individually for different cities , since geography plays an overwhelming role in food culture .</a:t>
            </a:r>
          </a:p>
          <a:p>
            <a:pPr marL="342900" indent="-342900" algn="just">
              <a:buFont typeface="Arial" panose="020B0604020202020204" pitchFamily="34" charset="0"/>
              <a:buChar char="•"/>
            </a:pPr>
            <a:endParaRPr lang="en-US" sz="2000" dirty="0" smtClean="0">
              <a:latin typeface="Arial" panose="020B0604020202020204" pitchFamily="34" charset="0"/>
              <a:cs typeface="Arial" panose="020B0604020202020204" pitchFamily="34" charset="0"/>
            </a:endParaRP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 In theory, our studies will certain key points for success of the restaurant business. We also demonstrate how the new restaurant can be setup by identifying the nearest restaurants and the services.</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92443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Flowchart</a:t>
            </a:r>
            <a:endParaRPr lang="en-IN" dirty="0"/>
          </a:p>
        </p:txBody>
      </p:sp>
      <p:sp>
        <p:nvSpPr>
          <p:cNvPr id="4" name="TextBox 3">
            <a:extLst>
              <a:ext uri="{FF2B5EF4-FFF2-40B4-BE49-F238E27FC236}">
                <a16:creationId xmlns:a16="http://schemas.microsoft.com/office/drawing/2014/main" id="{B4598575-E0CD-4B0E-BD87-942520C95E42}"/>
              </a:ext>
            </a:extLst>
          </p:cNvPr>
          <p:cNvSpPr txBox="1"/>
          <p:nvPr/>
        </p:nvSpPr>
        <p:spPr>
          <a:xfrm>
            <a:off x="457200" y="6349245"/>
            <a:ext cx="1136650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5" name="Oval 4">
            <a:extLst>
              <a:ext uri="{FF2B5EF4-FFF2-40B4-BE49-F238E27FC236}">
                <a16:creationId xmlns:a16="http://schemas.microsoft.com/office/drawing/2014/main" id="{B47E0894-5FF6-4780-839E-0268CFD65858}"/>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olidFill>
                  <a:srgbClr val="FFFFFF"/>
                </a:solidFill>
                <a:latin typeface="Noto Sans" panose="020B0502040504020204" pitchFamily="34"/>
                <a:ea typeface="Noto Sans" panose="020B0502040504020204" pitchFamily="34"/>
                <a:cs typeface="Noto Sans" panose="020B0502040504020204" pitchFamily="34"/>
              </a:rPr>
              <a:t>1</a:t>
            </a: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7" name="Arrow: Pentagon 1">
            <a:extLst>
              <a:ext uri="{FF2B5EF4-FFF2-40B4-BE49-F238E27FC236}">
                <a16:creationId xmlns:a16="http://schemas.microsoft.com/office/drawing/2014/main" id="{4F1941AF-8191-4EBD-893F-756FFAF4FDBF}"/>
              </a:ext>
            </a:extLst>
          </p:cNvPr>
          <p:cNvSpPr/>
          <p:nvPr/>
        </p:nvSpPr>
        <p:spPr>
          <a:xfrm>
            <a:off x="3115733" y="1399204"/>
            <a:ext cx="5960534" cy="109410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Arrow: Pentagon 5">
            <a:extLst>
              <a:ext uri="{FF2B5EF4-FFF2-40B4-BE49-F238E27FC236}">
                <a16:creationId xmlns:a16="http://schemas.microsoft.com/office/drawing/2014/main" id="{5D712B20-0992-46E7-83C0-F1BF8DB9778A}"/>
              </a:ext>
            </a:extLst>
          </p:cNvPr>
          <p:cNvSpPr/>
          <p:nvPr/>
        </p:nvSpPr>
        <p:spPr>
          <a:xfrm>
            <a:off x="3115733" y="2493308"/>
            <a:ext cx="5960534" cy="10941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Arrow: Pentagon 6">
            <a:extLst>
              <a:ext uri="{FF2B5EF4-FFF2-40B4-BE49-F238E27FC236}">
                <a16:creationId xmlns:a16="http://schemas.microsoft.com/office/drawing/2014/main" id="{31AD08BD-2B74-49D8-9323-27281CC83CA1}"/>
              </a:ext>
            </a:extLst>
          </p:cNvPr>
          <p:cNvSpPr/>
          <p:nvPr/>
        </p:nvSpPr>
        <p:spPr>
          <a:xfrm>
            <a:off x="3115733" y="3587412"/>
            <a:ext cx="5960534" cy="1094104"/>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 name="Arrow: Pentagon 8">
            <a:extLst>
              <a:ext uri="{FF2B5EF4-FFF2-40B4-BE49-F238E27FC236}">
                <a16:creationId xmlns:a16="http://schemas.microsoft.com/office/drawing/2014/main" id="{8E523EB2-29C3-49DE-A76F-45EEDF0836BF}"/>
              </a:ext>
            </a:extLst>
          </p:cNvPr>
          <p:cNvSpPr/>
          <p:nvPr/>
        </p:nvSpPr>
        <p:spPr>
          <a:xfrm>
            <a:off x="3115733" y="4681516"/>
            <a:ext cx="5960534" cy="1094104"/>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Freeform 5">
            <a:extLst>
              <a:ext uri="{FF2B5EF4-FFF2-40B4-BE49-F238E27FC236}">
                <a16:creationId xmlns:a16="http://schemas.microsoft.com/office/drawing/2014/main" id="{1AF86937-43DA-459C-96FB-27C5E7148A34}"/>
              </a:ext>
            </a:extLst>
          </p:cNvPr>
          <p:cNvSpPr>
            <a:spLocks/>
          </p:cNvSpPr>
          <p:nvPr/>
        </p:nvSpPr>
        <p:spPr bwMode="auto">
          <a:xfrm>
            <a:off x="2504332" y="2494466"/>
            <a:ext cx="611402" cy="1093718"/>
          </a:xfrm>
          <a:custGeom>
            <a:avLst/>
            <a:gdLst>
              <a:gd name="T0" fmla="*/ 0 w 337"/>
              <a:gd name="T1" fmla="*/ 183 h 709"/>
              <a:gd name="T2" fmla="*/ 0 w 337"/>
              <a:gd name="T3" fmla="*/ 708 h 709"/>
              <a:gd name="T4" fmla="*/ 337 w 337"/>
              <a:gd name="T5" fmla="*/ 709 h 709"/>
              <a:gd name="T6" fmla="*/ 337 w 337"/>
              <a:gd name="T7" fmla="*/ 0 h 709"/>
              <a:gd name="T8" fmla="*/ 0 w 337"/>
              <a:gd name="T9" fmla="*/ 183 h 709"/>
            </a:gdLst>
            <a:ahLst/>
            <a:cxnLst>
              <a:cxn ang="0">
                <a:pos x="T0" y="T1"/>
              </a:cxn>
              <a:cxn ang="0">
                <a:pos x="T2" y="T3"/>
              </a:cxn>
              <a:cxn ang="0">
                <a:pos x="T4" y="T5"/>
              </a:cxn>
              <a:cxn ang="0">
                <a:pos x="T6" y="T7"/>
              </a:cxn>
              <a:cxn ang="0">
                <a:pos x="T8" y="T9"/>
              </a:cxn>
            </a:cxnLst>
            <a:rect l="0" t="0" r="r" b="b"/>
            <a:pathLst>
              <a:path w="337" h="709">
                <a:moveTo>
                  <a:pt x="0" y="183"/>
                </a:moveTo>
                <a:lnTo>
                  <a:pt x="0" y="708"/>
                </a:lnTo>
                <a:lnTo>
                  <a:pt x="337" y="709"/>
                </a:lnTo>
                <a:lnTo>
                  <a:pt x="337" y="0"/>
                </a:lnTo>
                <a:lnTo>
                  <a:pt x="0" y="183"/>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2" name="Freeform 6">
            <a:extLst>
              <a:ext uri="{FF2B5EF4-FFF2-40B4-BE49-F238E27FC236}">
                <a16:creationId xmlns:a16="http://schemas.microsoft.com/office/drawing/2014/main" id="{02D15E8F-895E-487D-8BA7-7BE9FAEB7A61}"/>
              </a:ext>
            </a:extLst>
          </p:cNvPr>
          <p:cNvSpPr>
            <a:spLocks/>
          </p:cNvSpPr>
          <p:nvPr/>
        </p:nvSpPr>
        <p:spPr bwMode="auto">
          <a:xfrm>
            <a:off x="2504332" y="1399205"/>
            <a:ext cx="611402" cy="1377560"/>
          </a:xfrm>
          <a:custGeom>
            <a:avLst/>
            <a:gdLst>
              <a:gd name="T0" fmla="*/ 0 w 337"/>
              <a:gd name="T1" fmla="*/ 369 h 893"/>
              <a:gd name="T2" fmla="*/ 0 w 337"/>
              <a:gd name="T3" fmla="*/ 893 h 893"/>
              <a:gd name="T4" fmla="*/ 337 w 337"/>
              <a:gd name="T5" fmla="*/ 710 h 893"/>
              <a:gd name="T6" fmla="*/ 337 w 337"/>
              <a:gd name="T7" fmla="*/ 0 h 893"/>
              <a:gd name="T8" fmla="*/ 0 w 337"/>
              <a:gd name="T9" fmla="*/ 369 h 893"/>
            </a:gdLst>
            <a:ahLst/>
            <a:cxnLst>
              <a:cxn ang="0">
                <a:pos x="T0" y="T1"/>
              </a:cxn>
              <a:cxn ang="0">
                <a:pos x="T2" y="T3"/>
              </a:cxn>
              <a:cxn ang="0">
                <a:pos x="T4" y="T5"/>
              </a:cxn>
              <a:cxn ang="0">
                <a:pos x="T6" y="T7"/>
              </a:cxn>
              <a:cxn ang="0">
                <a:pos x="T8" y="T9"/>
              </a:cxn>
            </a:cxnLst>
            <a:rect l="0" t="0" r="r" b="b"/>
            <a:pathLst>
              <a:path w="337" h="893">
                <a:moveTo>
                  <a:pt x="0" y="369"/>
                </a:moveTo>
                <a:lnTo>
                  <a:pt x="0" y="893"/>
                </a:lnTo>
                <a:lnTo>
                  <a:pt x="337" y="710"/>
                </a:lnTo>
                <a:lnTo>
                  <a:pt x="337" y="0"/>
                </a:lnTo>
                <a:lnTo>
                  <a:pt x="0" y="36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3" name="Freeform 7">
            <a:extLst>
              <a:ext uri="{FF2B5EF4-FFF2-40B4-BE49-F238E27FC236}">
                <a16:creationId xmlns:a16="http://schemas.microsoft.com/office/drawing/2014/main" id="{2D5A052A-A9B2-4634-AEE1-7FF88F8C68A9}"/>
              </a:ext>
            </a:extLst>
          </p:cNvPr>
          <p:cNvSpPr>
            <a:spLocks/>
          </p:cNvSpPr>
          <p:nvPr/>
        </p:nvSpPr>
        <p:spPr bwMode="auto">
          <a:xfrm>
            <a:off x="2504332" y="3586642"/>
            <a:ext cx="611402" cy="1093718"/>
          </a:xfrm>
          <a:custGeom>
            <a:avLst/>
            <a:gdLst>
              <a:gd name="T0" fmla="*/ 0 w 337"/>
              <a:gd name="T1" fmla="*/ 526 h 709"/>
              <a:gd name="T2" fmla="*/ 0 w 337"/>
              <a:gd name="T3" fmla="*/ 1 h 709"/>
              <a:gd name="T4" fmla="*/ 337 w 337"/>
              <a:gd name="T5" fmla="*/ 0 h 709"/>
              <a:gd name="T6" fmla="*/ 337 w 337"/>
              <a:gd name="T7" fmla="*/ 709 h 709"/>
              <a:gd name="T8" fmla="*/ 0 w 337"/>
              <a:gd name="T9" fmla="*/ 526 h 709"/>
            </a:gdLst>
            <a:ahLst/>
            <a:cxnLst>
              <a:cxn ang="0">
                <a:pos x="T0" y="T1"/>
              </a:cxn>
              <a:cxn ang="0">
                <a:pos x="T2" y="T3"/>
              </a:cxn>
              <a:cxn ang="0">
                <a:pos x="T4" y="T5"/>
              </a:cxn>
              <a:cxn ang="0">
                <a:pos x="T6" y="T7"/>
              </a:cxn>
              <a:cxn ang="0">
                <a:pos x="T8" y="T9"/>
              </a:cxn>
            </a:cxnLst>
            <a:rect l="0" t="0" r="r" b="b"/>
            <a:pathLst>
              <a:path w="337" h="709">
                <a:moveTo>
                  <a:pt x="0" y="526"/>
                </a:moveTo>
                <a:lnTo>
                  <a:pt x="0" y="1"/>
                </a:lnTo>
                <a:lnTo>
                  <a:pt x="337" y="0"/>
                </a:lnTo>
                <a:lnTo>
                  <a:pt x="337" y="709"/>
                </a:lnTo>
                <a:lnTo>
                  <a:pt x="0" y="52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4" name="Freeform 8">
            <a:extLst>
              <a:ext uri="{FF2B5EF4-FFF2-40B4-BE49-F238E27FC236}">
                <a16:creationId xmlns:a16="http://schemas.microsoft.com/office/drawing/2014/main" id="{3C1A153D-A41F-4D59-9FB0-F6238D32BAD5}"/>
              </a:ext>
            </a:extLst>
          </p:cNvPr>
          <p:cNvSpPr>
            <a:spLocks/>
          </p:cNvSpPr>
          <p:nvPr/>
        </p:nvSpPr>
        <p:spPr bwMode="auto">
          <a:xfrm>
            <a:off x="2504332" y="4398061"/>
            <a:ext cx="611402" cy="1377560"/>
          </a:xfrm>
          <a:custGeom>
            <a:avLst/>
            <a:gdLst>
              <a:gd name="T0" fmla="*/ 0 w 337"/>
              <a:gd name="T1" fmla="*/ 524 h 893"/>
              <a:gd name="T2" fmla="*/ 0 w 337"/>
              <a:gd name="T3" fmla="*/ 0 h 893"/>
              <a:gd name="T4" fmla="*/ 337 w 337"/>
              <a:gd name="T5" fmla="*/ 183 h 893"/>
              <a:gd name="T6" fmla="*/ 337 w 337"/>
              <a:gd name="T7" fmla="*/ 893 h 893"/>
              <a:gd name="T8" fmla="*/ 0 w 337"/>
              <a:gd name="T9" fmla="*/ 524 h 893"/>
            </a:gdLst>
            <a:ahLst/>
            <a:cxnLst>
              <a:cxn ang="0">
                <a:pos x="T0" y="T1"/>
              </a:cxn>
              <a:cxn ang="0">
                <a:pos x="T2" y="T3"/>
              </a:cxn>
              <a:cxn ang="0">
                <a:pos x="T4" y="T5"/>
              </a:cxn>
              <a:cxn ang="0">
                <a:pos x="T6" y="T7"/>
              </a:cxn>
              <a:cxn ang="0">
                <a:pos x="T8" y="T9"/>
              </a:cxn>
            </a:cxnLst>
            <a:rect l="0" t="0" r="r" b="b"/>
            <a:pathLst>
              <a:path w="337" h="893">
                <a:moveTo>
                  <a:pt x="0" y="524"/>
                </a:moveTo>
                <a:lnTo>
                  <a:pt x="0" y="0"/>
                </a:lnTo>
                <a:lnTo>
                  <a:pt x="337" y="183"/>
                </a:lnTo>
                <a:lnTo>
                  <a:pt x="337" y="893"/>
                </a:lnTo>
                <a:lnTo>
                  <a:pt x="0" y="524"/>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F1A8E06F-8357-4D58-A7BF-BCB897B7308B}"/>
              </a:ext>
            </a:extLst>
          </p:cNvPr>
          <p:cNvSpPr txBox="1"/>
          <p:nvPr/>
        </p:nvSpPr>
        <p:spPr>
          <a:xfrm>
            <a:off x="3305190" y="1484260"/>
            <a:ext cx="1177107" cy="9387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5500" b="1" i="0" u="none" strike="noStrike" kern="1200" cap="none" spc="0" normalizeH="0" baseline="0" noProof="0" dirty="0">
                <a:ln>
                  <a:noFill/>
                </a:ln>
                <a:solidFill>
                  <a:srgbClr val="FFFFFF"/>
                </a:solidFill>
                <a:effectLst/>
                <a:uLnTx/>
                <a:uFillTx/>
                <a:latin typeface="Open Sans" panose="020B0606030504020204" pitchFamily="34" charset="0"/>
                <a:ea typeface="+mn-ea"/>
                <a:cs typeface="+mn-cs"/>
              </a:rPr>
              <a:t>01</a:t>
            </a:r>
            <a:endParaRPr kumimoji="0" lang="en-GB" sz="55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16" name="TextBox 15">
            <a:extLst>
              <a:ext uri="{FF2B5EF4-FFF2-40B4-BE49-F238E27FC236}">
                <a16:creationId xmlns:a16="http://schemas.microsoft.com/office/drawing/2014/main" id="{70136193-E4CD-40C9-B87B-F992302BAF6E}"/>
              </a:ext>
            </a:extLst>
          </p:cNvPr>
          <p:cNvSpPr txBox="1"/>
          <p:nvPr/>
        </p:nvSpPr>
        <p:spPr>
          <a:xfrm>
            <a:off x="3305190" y="2564030"/>
            <a:ext cx="1177107" cy="9387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5500" b="1" i="0" u="none" strike="noStrike" kern="1200" cap="none" spc="0" normalizeH="0" baseline="0" noProof="0" dirty="0">
                <a:ln>
                  <a:noFill/>
                </a:ln>
                <a:solidFill>
                  <a:srgbClr val="FFFFFF"/>
                </a:solidFill>
                <a:effectLst/>
                <a:uLnTx/>
                <a:uFillTx/>
                <a:latin typeface="Open Sans" panose="020B0606030504020204" pitchFamily="34" charset="0"/>
                <a:ea typeface="+mn-ea"/>
                <a:cs typeface="+mn-cs"/>
              </a:rPr>
              <a:t>02</a:t>
            </a:r>
            <a:endParaRPr kumimoji="0" lang="en-GB" sz="55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17" name="TextBox 16">
            <a:extLst>
              <a:ext uri="{FF2B5EF4-FFF2-40B4-BE49-F238E27FC236}">
                <a16:creationId xmlns:a16="http://schemas.microsoft.com/office/drawing/2014/main" id="{34BAA7A5-95DE-4BF7-A10B-3B270B85F9D8}"/>
              </a:ext>
            </a:extLst>
          </p:cNvPr>
          <p:cNvSpPr txBox="1"/>
          <p:nvPr/>
        </p:nvSpPr>
        <p:spPr>
          <a:xfrm>
            <a:off x="3305190" y="3653528"/>
            <a:ext cx="1177107" cy="9387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5500" b="1" i="0" u="none" strike="noStrike" kern="1200" cap="none" spc="0" normalizeH="0" baseline="0" noProof="0" dirty="0">
                <a:ln>
                  <a:noFill/>
                </a:ln>
                <a:solidFill>
                  <a:srgbClr val="FFFFFF"/>
                </a:solidFill>
                <a:effectLst/>
                <a:uLnTx/>
                <a:uFillTx/>
                <a:latin typeface="Open Sans" panose="020B0606030504020204" pitchFamily="34" charset="0"/>
                <a:ea typeface="+mn-ea"/>
                <a:cs typeface="+mn-cs"/>
              </a:rPr>
              <a:t>03</a:t>
            </a:r>
            <a:endParaRPr kumimoji="0" lang="en-GB" sz="55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18" name="TextBox 17">
            <a:extLst>
              <a:ext uri="{FF2B5EF4-FFF2-40B4-BE49-F238E27FC236}">
                <a16:creationId xmlns:a16="http://schemas.microsoft.com/office/drawing/2014/main" id="{92A6B1ED-3AB1-4B68-8A4B-4BAB6C4E37D3}"/>
              </a:ext>
            </a:extLst>
          </p:cNvPr>
          <p:cNvSpPr txBox="1"/>
          <p:nvPr/>
        </p:nvSpPr>
        <p:spPr>
          <a:xfrm>
            <a:off x="3305190" y="4755996"/>
            <a:ext cx="1177107" cy="9387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ru-RU" sz="5500" b="1" i="0" u="none" strike="noStrike" kern="1200" cap="none" spc="0" normalizeH="0" baseline="0" noProof="0" dirty="0">
                <a:ln>
                  <a:noFill/>
                </a:ln>
                <a:solidFill>
                  <a:srgbClr val="FFFFFF"/>
                </a:solidFill>
                <a:effectLst/>
                <a:uLnTx/>
                <a:uFillTx/>
                <a:latin typeface="Open Sans" panose="020B0606030504020204" pitchFamily="34" charset="0"/>
                <a:ea typeface="+mn-ea"/>
                <a:cs typeface="+mn-cs"/>
              </a:rPr>
              <a:t>04</a:t>
            </a:r>
            <a:endParaRPr kumimoji="0" lang="en-GB" sz="55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nvGrpSpPr>
          <p:cNvPr id="19" name="Group 18">
            <a:extLst>
              <a:ext uri="{FF2B5EF4-FFF2-40B4-BE49-F238E27FC236}">
                <a16:creationId xmlns:a16="http://schemas.microsoft.com/office/drawing/2014/main" id="{FB2AC63E-D411-4897-B837-BE0DDF2DF821}"/>
              </a:ext>
            </a:extLst>
          </p:cNvPr>
          <p:cNvGrpSpPr/>
          <p:nvPr/>
        </p:nvGrpSpPr>
        <p:grpSpPr>
          <a:xfrm>
            <a:off x="7452360" y="1545744"/>
            <a:ext cx="732243" cy="732064"/>
            <a:chOff x="2700338" y="8651875"/>
            <a:chExt cx="6545262" cy="6543675"/>
          </a:xfrm>
          <a:solidFill>
            <a:schemeClr val="bg1"/>
          </a:solidFill>
        </p:grpSpPr>
        <p:sp>
          <p:nvSpPr>
            <p:cNvPr id="20" name="Freeform 18">
              <a:extLst>
                <a:ext uri="{FF2B5EF4-FFF2-40B4-BE49-F238E27FC236}">
                  <a16:creationId xmlns:a16="http://schemas.microsoft.com/office/drawing/2014/main" id="{A67BC71C-26D6-4654-B7D1-5FAD3283D5EA}"/>
                </a:ext>
              </a:extLst>
            </p:cNvPr>
            <p:cNvSpPr>
              <a:spLocks noEditPoints="1"/>
            </p:cNvSpPr>
            <p:nvPr/>
          </p:nvSpPr>
          <p:spPr bwMode="auto">
            <a:xfrm>
              <a:off x="2700338" y="10820400"/>
              <a:ext cx="4376737" cy="4375150"/>
            </a:xfrm>
            <a:custGeom>
              <a:avLst/>
              <a:gdLst>
                <a:gd name="T0" fmla="*/ 477 w 1376"/>
                <a:gd name="T1" fmla="*/ 1360 h 1376"/>
                <a:gd name="T2" fmla="*/ 312 w 1376"/>
                <a:gd name="T3" fmla="*/ 1212 h 1376"/>
                <a:gd name="T4" fmla="*/ 237 w 1376"/>
                <a:gd name="T5" fmla="*/ 1044 h 1376"/>
                <a:gd name="T6" fmla="*/ 64 w 1376"/>
                <a:gd name="T7" fmla="*/ 1013 h 1376"/>
                <a:gd name="T8" fmla="*/ 51 w 1376"/>
                <a:gd name="T9" fmla="*/ 793 h 1376"/>
                <a:gd name="T10" fmla="*/ 117 w 1376"/>
                <a:gd name="T11" fmla="*/ 621 h 1376"/>
                <a:gd name="T12" fmla="*/ 16 w 1376"/>
                <a:gd name="T13" fmla="*/ 476 h 1376"/>
                <a:gd name="T14" fmla="*/ 164 w 1376"/>
                <a:gd name="T15" fmla="*/ 312 h 1376"/>
                <a:gd name="T16" fmla="*/ 332 w 1376"/>
                <a:gd name="T17" fmla="*/ 237 h 1376"/>
                <a:gd name="T18" fmla="*/ 363 w 1376"/>
                <a:gd name="T19" fmla="*/ 63 h 1376"/>
                <a:gd name="T20" fmla="*/ 583 w 1376"/>
                <a:gd name="T21" fmla="*/ 51 h 1376"/>
                <a:gd name="T22" fmla="*/ 755 w 1376"/>
                <a:gd name="T23" fmla="*/ 116 h 1376"/>
                <a:gd name="T24" fmla="*/ 900 w 1376"/>
                <a:gd name="T25" fmla="*/ 16 h 1376"/>
                <a:gd name="T26" fmla="*/ 1064 w 1376"/>
                <a:gd name="T27" fmla="*/ 163 h 1376"/>
                <a:gd name="T28" fmla="*/ 1139 w 1376"/>
                <a:gd name="T29" fmla="*/ 331 h 1376"/>
                <a:gd name="T30" fmla="*/ 1313 w 1376"/>
                <a:gd name="T31" fmla="*/ 362 h 1376"/>
                <a:gd name="T32" fmla="*/ 1360 w 1376"/>
                <a:gd name="T33" fmla="*/ 476 h 1376"/>
                <a:gd name="T34" fmla="*/ 1260 w 1376"/>
                <a:gd name="T35" fmla="*/ 621 h 1376"/>
                <a:gd name="T36" fmla="*/ 1325 w 1376"/>
                <a:gd name="T37" fmla="*/ 793 h 1376"/>
                <a:gd name="T38" fmla="*/ 1313 w 1376"/>
                <a:gd name="T39" fmla="*/ 1013 h 1376"/>
                <a:gd name="T40" fmla="*/ 1139 w 1376"/>
                <a:gd name="T41" fmla="*/ 1044 h 1376"/>
                <a:gd name="T42" fmla="*/ 1064 w 1376"/>
                <a:gd name="T43" fmla="*/ 1212 h 1376"/>
                <a:gd name="T44" fmla="*/ 900 w 1376"/>
                <a:gd name="T45" fmla="*/ 1360 h 1376"/>
                <a:gd name="T46" fmla="*/ 755 w 1376"/>
                <a:gd name="T47" fmla="*/ 1259 h 1376"/>
                <a:gd name="T48" fmla="*/ 583 w 1376"/>
                <a:gd name="T49" fmla="*/ 1325 h 1376"/>
                <a:gd name="T50" fmla="*/ 403 w 1376"/>
                <a:gd name="T51" fmla="*/ 1230 h 1376"/>
                <a:gd name="T52" fmla="*/ 544 w 1376"/>
                <a:gd name="T53" fmla="*/ 1210 h 1376"/>
                <a:gd name="T54" fmla="*/ 748 w 1376"/>
                <a:gd name="T55" fmla="*/ 1167 h 1376"/>
                <a:gd name="T56" fmla="*/ 870 w 1376"/>
                <a:gd name="T57" fmla="*/ 1273 h 1376"/>
                <a:gd name="T58" fmla="*/ 956 w 1376"/>
                <a:gd name="T59" fmla="*/ 1159 h 1376"/>
                <a:gd name="T60" fmla="*/ 1070 w 1376"/>
                <a:gd name="T61" fmla="*/ 985 h 1376"/>
                <a:gd name="T62" fmla="*/ 1230 w 1376"/>
                <a:gd name="T63" fmla="*/ 973 h 1376"/>
                <a:gd name="T64" fmla="*/ 1211 w 1376"/>
                <a:gd name="T65" fmla="*/ 832 h 1376"/>
                <a:gd name="T66" fmla="*/ 1168 w 1376"/>
                <a:gd name="T67" fmla="*/ 628 h 1376"/>
                <a:gd name="T68" fmla="*/ 1274 w 1376"/>
                <a:gd name="T69" fmla="*/ 506 h 1376"/>
                <a:gd name="T70" fmla="*/ 1160 w 1376"/>
                <a:gd name="T71" fmla="*/ 420 h 1376"/>
                <a:gd name="T72" fmla="*/ 986 w 1376"/>
                <a:gd name="T73" fmla="*/ 306 h 1376"/>
                <a:gd name="T74" fmla="*/ 974 w 1376"/>
                <a:gd name="T75" fmla="*/ 146 h 1376"/>
                <a:gd name="T76" fmla="*/ 833 w 1376"/>
                <a:gd name="T77" fmla="*/ 165 h 1376"/>
                <a:gd name="T78" fmla="*/ 629 w 1376"/>
                <a:gd name="T79" fmla="*/ 208 h 1376"/>
                <a:gd name="T80" fmla="*/ 507 w 1376"/>
                <a:gd name="T81" fmla="*/ 102 h 1376"/>
                <a:gd name="T82" fmla="*/ 421 w 1376"/>
                <a:gd name="T83" fmla="*/ 216 h 1376"/>
                <a:gd name="T84" fmla="*/ 307 w 1376"/>
                <a:gd name="T85" fmla="*/ 390 h 1376"/>
                <a:gd name="T86" fmla="*/ 146 w 1376"/>
                <a:gd name="T87" fmla="*/ 402 h 1376"/>
                <a:gd name="T88" fmla="*/ 166 w 1376"/>
                <a:gd name="T89" fmla="*/ 543 h 1376"/>
                <a:gd name="T90" fmla="*/ 209 w 1376"/>
                <a:gd name="T91" fmla="*/ 747 h 1376"/>
                <a:gd name="T92" fmla="*/ 103 w 1376"/>
                <a:gd name="T93" fmla="*/ 869 h 1376"/>
                <a:gd name="T94" fmla="*/ 217 w 1376"/>
                <a:gd name="T95" fmla="*/ 955 h 1376"/>
                <a:gd name="T96" fmla="*/ 391 w 1376"/>
                <a:gd name="T97" fmla="*/ 1069 h 1376"/>
                <a:gd name="T98" fmla="*/ 403 w 1376"/>
                <a:gd name="T99" fmla="*/ 1230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76" h="1376">
                  <a:moveTo>
                    <a:pt x="509" y="1366"/>
                  </a:moveTo>
                  <a:cubicBezTo>
                    <a:pt x="498" y="1366"/>
                    <a:pt x="487" y="1364"/>
                    <a:pt x="477" y="1360"/>
                  </a:cubicBezTo>
                  <a:cubicBezTo>
                    <a:pt x="363" y="1312"/>
                    <a:pt x="363" y="1312"/>
                    <a:pt x="363" y="1312"/>
                  </a:cubicBezTo>
                  <a:cubicBezTo>
                    <a:pt x="324" y="1296"/>
                    <a:pt x="302" y="1253"/>
                    <a:pt x="312" y="1212"/>
                  </a:cubicBezTo>
                  <a:cubicBezTo>
                    <a:pt x="319" y="1188"/>
                    <a:pt x="325" y="1163"/>
                    <a:pt x="332" y="1139"/>
                  </a:cubicBezTo>
                  <a:cubicBezTo>
                    <a:pt x="297" y="1111"/>
                    <a:pt x="265" y="1079"/>
                    <a:pt x="237" y="1044"/>
                  </a:cubicBezTo>
                  <a:cubicBezTo>
                    <a:pt x="213" y="1051"/>
                    <a:pt x="188" y="1057"/>
                    <a:pt x="164" y="1064"/>
                  </a:cubicBezTo>
                  <a:cubicBezTo>
                    <a:pt x="123" y="1074"/>
                    <a:pt x="80" y="1052"/>
                    <a:pt x="64" y="1013"/>
                  </a:cubicBezTo>
                  <a:cubicBezTo>
                    <a:pt x="16" y="899"/>
                    <a:pt x="16" y="899"/>
                    <a:pt x="16" y="899"/>
                  </a:cubicBezTo>
                  <a:cubicBezTo>
                    <a:pt x="0" y="860"/>
                    <a:pt x="15" y="815"/>
                    <a:pt x="51" y="793"/>
                  </a:cubicBezTo>
                  <a:cubicBezTo>
                    <a:pt x="73" y="780"/>
                    <a:pt x="95" y="767"/>
                    <a:pt x="117" y="754"/>
                  </a:cubicBezTo>
                  <a:cubicBezTo>
                    <a:pt x="112" y="710"/>
                    <a:pt x="112" y="665"/>
                    <a:pt x="117" y="621"/>
                  </a:cubicBezTo>
                  <a:cubicBezTo>
                    <a:pt x="95" y="608"/>
                    <a:pt x="73" y="595"/>
                    <a:pt x="51" y="582"/>
                  </a:cubicBezTo>
                  <a:cubicBezTo>
                    <a:pt x="15" y="561"/>
                    <a:pt x="0" y="515"/>
                    <a:pt x="16" y="476"/>
                  </a:cubicBezTo>
                  <a:cubicBezTo>
                    <a:pt x="64" y="362"/>
                    <a:pt x="64" y="362"/>
                    <a:pt x="64" y="362"/>
                  </a:cubicBezTo>
                  <a:cubicBezTo>
                    <a:pt x="80" y="323"/>
                    <a:pt x="123" y="301"/>
                    <a:pt x="164" y="312"/>
                  </a:cubicBezTo>
                  <a:cubicBezTo>
                    <a:pt x="188" y="318"/>
                    <a:pt x="213" y="324"/>
                    <a:pt x="237" y="331"/>
                  </a:cubicBezTo>
                  <a:cubicBezTo>
                    <a:pt x="265" y="296"/>
                    <a:pt x="297" y="264"/>
                    <a:pt x="332" y="237"/>
                  </a:cubicBezTo>
                  <a:cubicBezTo>
                    <a:pt x="325" y="212"/>
                    <a:pt x="319" y="187"/>
                    <a:pt x="312" y="163"/>
                  </a:cubicBezTo>
                  <a:cubicBezTo>
                    <a:pt x="302" y="122"/>
                    <a:pt x="324" y="79"/>
                    <a:pt x="363" y="63"/>
                  </a:cubicBezTo>
                  <a:cubicBezTo>
                    <a:pt x="477" y="16"/>
                    <a:pt x="477" y="16"/>
                    <a:pt x="477" y="16"/>
                  </a:cubicBezTo>
                  <a:cubicBezTo>
                    <a:pt x="516" y="0"/>
                    <a:pt x="561" y="15"/>
                    <a:pt x="583" y="51"/>
                  </a:cubicBezTo>
                  <a:cubicBezTo>
                    <a:pt x="596" y="72"/>
                    <a:pt x="609" y="94"/>
                    <a:pt x="622" y="116"/>
                  </a:cubicBezTo>
                  <a:cubicBezTo>
                    <a:pt x="666" y="111"/>
                    <a:pt x="711" y="111"/>
                    <a:pt x="755" y="116"/>
                  </a:cubicBezTo>
                  <a:cubicBezTo>
                    <a:pt x="768" y="94"/>
                    <a:pt x="781" y="72"/>
                    <a:pt x="794" y="51"/>
                  </a:cubicBezTo>
                  <a:cubicBezTo>
                    <a:pt x="815" y="15"/>
                    <a:pt x="861" y="0"/>
                    <a:pt x="900" y="16"/>
                  </a:cubicBezTo>
                  <a:cubicBezTo>
                    <a:pt x="1014" y="63"/>
                    <a:pt x="1014" y="63"/>
                    <a:pt x="1014" y="63"/>
                  </a:cubicBezTo>
                  <a:cubicBezTo>
                    <a:pt x="1053" y="79"/>
                    <a:pt x="1075" y="122"/>
                    <a:pt x="1064" y="163"/>
                  </a:cubicBezTo>
                  <a:cubicBezTo>
                    <a:pt x="1058" y="187"/>
                    <a:pt x="1052" y="212"/>
                    <a:pt x="1045" y="237"/>
                  </a:cubicBezTo>
                  <a:cubicBezTo>
                    <a:pt x="1080" y="264"/>
                    <a:pt x="1112" y="296"/>
                    <a:pt x="1139" y="331"/>
                  </a:cubicBezTo>
                  <a:cubicBezTo>
                    <a:pt x="1164" y="324"/>
                    <a:pt x="1189" y="318"/>
                    <a:pt x="1213" y="312"/>
                  </a:cubicBezTo>
                  <a:cubicBezTo>
                    <a:pt x="1254" y="301"/>
                    <a:pt x="1297" y="323"/>
                    <a:pt x="1313" y="362"/>
                  </a:cubicBezTo>
                  <a:cubicBezTo>
                    <a:pt x="1360" y="476"/>
                    <a:pt x="1360" y="476"/>
                    <a:pt x="1360" y="476"/>
                  </a:cubicBezTo>
                  <a:cubicBezTo>
                    <a:pt x="1360" y="476"/>
                    <a:pt x="1360" y="476"/>
                    <a:pt x="1360" y="476"/>
                  </a:cubicBezTo>
                  <a:cubicBezTo>
                    <a:pt x="1376" y="515"/>
                    <a:pt x="1361" y="561"/>
                    <a:pt x="1325" y="582"/>
                  </a:cubicBezTo>
                  <a:cubicBezTo>
                    <a:pt x="1304" y="595"/>
                    <a:pt x="1282" y="608"/>
                    <a:pt x="1260" y="621"/>
                  </a:cubicBezTo>
                  <a:cubicBezTo>
                    <a:pt x="1265" y="665"/>
                    <a:pt x="1265" y="710"/>
                    <a:pt x="1260" y="754"/>
                  </a:cubicBezTo>
                  <a:cubicBezTo>
                    <a:pt x="1282" y="767"/>
                    <a:pt x="1304" y="780"/>
                    <a:pt x="1325" y="793"/>
                  </a:cubicBezTo>
                  <a:cubicBezTo>
                    <a:pt x="1361" y="815"/>
                    <a:pt x="1376" y="860"/>
                    <a:pt x="1360" y="899"/>
                  </a:cubicBezTo>
                  <a:cubicBezTo>
                    <a:pt x="1313" y="1013"/>
                    <a:pt x="1313" y="1013"/>
                    <a:pt x="1313" y="1013"/>
                  </a:cubicBezTo>
                  <a:cubicBezTo>
                    <a:pt x="1297" y="1052"/>
                    <a:pt x="1254" y="1074"/>
                    <a:pt x="1213" y="1064"/>
                  </a:cubicBezTo>
                  <a:cubicBezTo>
                    <a:pt x="1189" y="1057"/>
                    <a:pt x="1164" y="1051"/>
                    <a:pt x="1139" y="1044"/>
                  </a:cubicBezTo>
                  <a:cubicBezTo>
                    <a:pt x="1112" y="1079"/>
                    <a:pt x="1080" y="1111"/>
                    <a:pt x="1045" y="1139"/>
                  </a:cubicBezTo>
                  <a:cubicBezTo>
                    <a:pt x="1052" y="1164"/>
                    <a:pt x="1058" y="1188"/>
                    <a:pt x="1064" y="1212"/>
                  </a:cubicBezTo>
                  <a:cubicBezTo>
                    <a:pt x="1075" y="1253"/>
                    <a:pt x="1053" y="1296"/>
                    <a:pt x="1014" y="1312"/>
                  </a:cubicBezTo>
                  <a:cubicBezTo>
                    <a:pt x="900" y="1360"/>
                    <a:pt x="900" y="1360"/>
                    <a:pt x="900" y="1360"/>
                  </a:cubicBezTo>
                  <a:cubicBezTo>
                    <a:pt x="861" y="1376"/>
                    <a:pt x="815" y="1361"/>
                    <a:pt x="794" y="1325"/>
                  </a:cubicBezTo>
                  <a:cubicBezTo>
                    <a:pt x="781" y="1303"/>
                    <a:pt x="768" y="1281"/>
                    <a:pt x="755" y="1259"/>
                  </a:cubicBezTo>
                  <a:cubicBezTo>
                    <a:pt x="711" y="1264"/>
                    <a:pt x="666" y="1264"/>
                    <a:pt x="622" y="1259"/>
                  </a:cubicBezTo>
                  <a:cubicBezTo>
                    <a:pt x="609" y="1281"/>
                    <a:pt x="596" y="1303"/>
                    <a:pt x="583" y="1325"/>
                  </a:cubicBezTo>
                  <a:cubicBezTo>
                    <a:pt x="567" y="1351"/>
                    <a:pt x="539" y="1366"/>
                    <a:pt x="509" y="1366"/>
                  </a:cubicBezTo>
                  <a:close/>
                  <a:moveTo>
                    <a:pt x="403" y="1230"/>
                  </a:moveTo>
                  <a:cubicBezTo>
                    <a:pt x="507" y="1273"/>
                    <a:pt x="507" y="1273"/>
                    <a:pt x="507" y="1273"/>
                  </a:cubicBezTo>
                  <a:cubicBezTo>
                    <a:pt x="519" y="1252"/>
                    <a:pt x="532" y="1231"/>
                    <a:pt x="544" y="1210"/>
                  </a:cubicBezTo>
                  <a:cubicBezTo>
                    <a:pt x="562" y="1180"/>
                    <a:pt x="595" y="1163"/>
                    <a:pt x="629" y="1167"/>
                  </a:cubicBezTo>
                  <a:cubicBezTo>
                    <a:pt x="669" y="1172"/>
                    <a:pt x="708" y="1172"/>
                    <a:pt x="748" y="1167"/>
                  </a:cubicBezTo>
                  <a:cubicBezTo>
                    <a:pt x="782" y="1163"/>
                    <a:pt x="815" y="1180"/>
                    <a:pt x="833" y="1210"/>
                  </a:cubicBezTo>
                  <a:cubicBezTo>
                    <a:pt x="845" y="1231"/>
                    <a:pt x="857" y="1252"/>
                    <a:pt x="870" y="1273"/>
                  </a:cubicBezTo>
                  <a:cubicBezTo>
                    <a:pt x="974" y="1230"/>
                    <a:pt x="974" y="1230"/>
                    <a:pt x="974" y="1230"/>
                  </a:cubicBezTo>
                  <a:cubicBezTo>
                    <a:pt x="968" y="1206"/>
                    <a:pt x="962" y="1183"/>
                    <a:pt x="956" y="1159"/>
                  </a:cubicBezTo>
                  <a:cubicBezTo>
                    <a:pt x="947" y="1125"/>
                    <a:pt x="958" y="1090"/>
                    <a:pt x="986" y="1069"/>
                  </a:cubicBezTo>
                  <a:cubicBezTo>
                    <a:pt x="1017" y="1044"/>
                    <a:pt x="1045" y="1016"/>
                    <a:pt x="1070" y="985"/>
                  </a:cubicBezTo>
                  <a:cubicBezTo>
                    <a:pt x="1091" y="958"/>
                    <a:pt x="1126" y="946"/>
                    <a:pt x="1160" y="955"/>
                  </a:cubicBezTo>
                  <a:cubicBezTo>
                    <a:pt x="1183" y="961"/>
                    <a:pt x="1207" y="967"/>
                    <a:pt x="1230" y="973"/>
                  </a:cubicBezTo>
                  <a:cubicBezTo>
                    <a:pt x="1274" y="869"/>
                    <a:pt x="1274" y="869"/>
                    <a:pt x="1274" y="869"/>
                  </a:cubicBezTo>
                  <a:cubicBezTo>
                    <a:pt x="1253" y="856"/>
                    <a:pt x="1232" y="844"/>
                    <a:pt x="1211" y="832"/>
                  </a:cubicBezTo>
                  <a:cubicBezTo>
                    <a:pt x="1181" y="814"/>
                    <a:pt x="1164" y="781"/>
                    <a:pt x="1168" y="747"/>
                  </a:cubicBezTo>
                  <a:cubicBezTo>
                    <a:pt x="1173" y="707"/>
                    <a:pt x="1173" y="668"/>
                    <a:pt x="1168" y="628"/>
                  </a:cubicBezTo>
                  <a:cubicBezTo>
                    <a:pt x="1164" y="594"/>
                    <a:pt x="1181" y="561"/>
                    <a:pt x="1211" y="543"/>
                  </a:cubicBezTo>
                  <a:cubicBezTo>
                    <a:pt x="1232" y="531"/>
                    <a:pt x="1253" y="519"/>
                    <a:pt x="1274" y="506"/>
                  </a:cubicBezTo>
                  <a:cubicBezTo>
                    <a:pt x="1230" y="402"/>
                    <a:pt x="1230" y="402"/>
                    <a:pt x="1230" y="402"/>
                  </a:cubicBezTo>
                  <a:cubicBezTo>
                    <a:pt x="1207" y="408"/>
                    <a:pt x="1183" y="414"/>
                    <a:pt x="1160" y="420"/>
                  </a:cubicBezTo>
                  <a:cubicBezTo>
                    <a:pt x="1126" y="429"/>
                    <a:pt x="1091" y="418"/>
                    <a:pt x="1070" y="390"/>
                  </a:cubicBezTo>
                  <a:cubicBezTo>
                    <a:pt x="1045" y="359"/>
                    <a:pt x="1017" y="331"/>
                    <a:pt x="986" y="306"/>
                  </a:cubicBezTo>
                  <a:cubicBezTo>
                    <a:pt x="958" y="285"/>
                    <a:pt x="947" y="250"/>
                    <a:pt x="956" y="216"/>
                  </a:cubicBezTo>
                  <a:cubicBezTo>
                    <a:pt x="962" y="193"/>
                    <a:pt x="968" y="169"/>
                    <a:pt x="974" y="146"/>
                  </a:cubicBezTo>
                  <a:cubicBezTo>
                    <a:pt x="870" y="102"/>
                    <a:pt x="870" y="102"/>
                    <a:pt x="870" y="102"/>
                  </a:cubicBezTo>
                  <a:cubicBezTo>
                    <a:pt x="857" y="123"/>
                    <a:pt x="845" y="144"/>
                    <a:pt x="833" y="165"/>
                  </a:cubicBezTo>
                  <a:cubicBezTo>
                    <a:pt x="815" y="195"/>
                    <a:pt x="782" y="212"/>
                    <a:pt x="748" y="208"/>
                  </a:cubicBezTo>
                  <a:cubicBezTo>
                    <a:pt x="708" y="203"/>
                    <a:pt x="668" y="203"/>
                    <a:pt x="629" y="208"/>
                  </a:cubicBezTo>
                  <a:cubicBezTo>
                    <a:pt x="595" y="212"/>
                    <a:pt x="561" y="195"/>
                    <a:pt x="544" y="165"/>
                  </a:cubicBezTo>
                  <a:cubicBezTo>
                    <a:pt x="532" y="144"/>
                    <a:pt x="519" y="123"/>
                    <a:pt x="507" y="102"/>
                  </a:cubicBezTo>
                  <a:cubicBezTo>
                    <a:pt x="403" y="146"/>
                    <a:pt x="403" y="146"/>
                    <a:pt x="403" y="146"/>
                  </a:cubicBezTo>
                  <a:cubicBezTo>
                    <a:pt x="409" y="169"/>
                    <a:pt x="415" y="193"/>
                    <a:pt x="421" y="216"/>
                  </a:cubicBezTo>
                  <a:cubicBezTo>
                    <a:pt x="430" y="250"/>
                    <a:pt x="418" y="285"/>
                    <a:pt x="391" y="306"/>
                  </a:cubicBezTo>
                  <a:cubicBezTo>
                    <a:pt x="360" y="331"/>
                    <a:pt x="332" y="359"/>
                    <a:pt x="307" y="390"/>
                  </a:cubicBezTo>
                  <a:cubicBezTo>
                    <a:pt x="286" y="418"/>
                    <a:pt x="251" y="429"/>
                    <a:pt x="217" y="420"/>
                  </a:cubicBezTo>
                  <a:cubicBezTo>
                    <a:pt x="193" y="414"/>
                    <a:pt x="170" y="408"/>
                    <a:pt x="146" y="402"/>
                  </a:cubicBezTo>
                  <a:cubicBezTo>
                    <a:pt x="103" y="506"/>
                    <a:pt x="103" y="506"/>
                    <a:pt x="103" y="506"/>
                  </a:cubicBezTo>
                  <a:cubicBezTo>
                    <a:pt x="124" y="519"/>
                    <a:pt x="145" y="531"/>
                    <a:pt x="166" y="543"/>
                  </a:cubicBezTo>
                  <a:cubicBezTo>
                    <a:pt x="196" y="561"/>
                    <a:pt x="213" y="594"/>
                    <a:pt x="209" y="628"/>
                  </a:cubicBezTo>
                  <a:cubicBezTo>
                    <a:pt x="204" y="668"/>
                    <a:pt x="204" y="708"/>
                    <a:pt x="209" y="747"/>
                  </a:cubicBezTo>
                  <a:cubicBezTo>
                    <a:pt x="213" y="781"/>
                    <a:pt x="196" y="815"/>
                    <a:pt x="166" y="832"/>
                  </a:cubicBezTo>
                  <a:cubicBezTo>
                    <a:pt x="145" y="844"/>
                    <a:pt x="124" y="856"/>
                    <a:pt x="103" y="869"/>
                  </a:cubicBezTo>
                  <a:cubicBezTo>
                    <a:pt x="146" y="973"/>
                    <a:pt x="146" y="973"/>
                    <a:pt x="146" y="973"/>
                  </a:cubicBezTo>
                  <a:cubicBezTo>
                    <a:pt x="170" y="968"/>
                    <a:pt x="193" y="961"/>
                    <a:pt x="217" y="955"/>
                  </a:cubicBezTo>
                  <a:cubicBezTo>
                    <a:pt x="251" y="946"/>
                    <a:pt x="286" y="958"/>
                    <a:pt x="307" y="985"/>
                  </a:cubicBezTo>
                  <a:cubicBezTo>
                    <a:pt x="332" y="1016"/>
                    <a:pt x="360" y="1044"/>
                    <a:pt x="391" y="1069"/>
                  </a:cubicBezTo>
                  <a:cubicBezTo>
                    <a:pt x="418" y="1090"/>
                    <a:pt x="430" y="1125"/>
                    <a:pt x="421" y="1159"/>
                  </a:cubicBezTo>
                  <a:cubicBezTo>
                    <a:pt x="415" y="1183"/>
                    <a:pt x="409" y="1206"/>
                    <a:pt x="403" y="123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1" name="Freeform 19">
              <a:extLst>
                <a:ext uri="{FF2B5EF4-FFF2-40B4-BE49-F238E27FC236}">
                  <a16:creationId xmlns:a16="http://schemas.microsoft.com/office/drawing/2014/main" id="{090B7730-9FB0-420C-AD83-0B8CC9F503F9}"/>
                </a:ext>
              </a:extLst>
            </p:cNvPr>
            <p:cNvSpPr>
              <a:spLocks noEditPoints="1"/>
            </p:cNvSpPr>
            <p:nvPr/>
          </p:nvSpPr>
          <p:spPr bwMode="auto">
            <a:xfrm>
              <a:off x="3762375" y="11879263"/>
              <a:ext cx="2255837" cy="2120900"/>
            </a:xfrm>
            <a:custGeom>
              <a:avLst/>
              <a:gdLst>
                <a:gd name="T0" fmla="*/ 354 w 709"/>
                <a:gd name="T1" fmla="*/ 667 h 667"/>
                <a:gd name="T2" fmla="*/ 235 w 709"/>
                <a:gd name="T3" fmla="*/ 643 h 667"/>
                <a:gd name="T4" fmla="*/ 66 w 709"/>
                <a:gd name="T5" fmla="*/ 474 h 667"/>
                <a:gd name="T6" fmla="*/ 235 w 709"/>
                <a:gd name="T7" fmla="*/ 66 h 667"/>
                <a:gd name="T8" fmla="*/ 643 w 709"/>
                <a:gd name="T9" fmla="*/ 235 h 667"/>
                <a:gd name="T10" fmla="*/ 643 w 709"/>
                <a:gd name="T11" fmla="*/ 235 h 667"/>
                <a:gd name="T12" fmla="*/ 474 w 709"/>
                <a:gd name="T13" fmla="*/ 643 h 667"/>
                <a:gd name="T14" fmla="*/ 354 w 709"/>
                <a:gd name="T15" fmla="*/ 667 h 667"/>
                <a:gd name="T16" fmla="*/ 354 w 709"/>
                <a:gd name="T17" fmla="*/ 134 h 667"/>
                <a:gd name="T18" fmla="*/ 270 w 709"/>
                <a:gd name="T19" fmla="*/ 151 h 667"/>
                <a:gd name="T20" fmla="*/ 150 w 709"/>
                <a:gd name="T21" fmla="*/ 439 h 667"/>
                <a:gd name="T22" fmla="*/ 270 w 709"/>
                <a:gd name="T23" fmla="*/ 559 h 667"/>
                <a:gd name="T24" fmla="*/ 439 w 709"/>
                <a:gd name="T25" fmla="*/ 559 h 667"/>
                <a:gd name="T26" fmla="*/ 558 w 709"/>
                <a:gd name="T27" fmla="*/ 270 h 667"/>
                <a:gd name="T28" fmla="*/ 354 w 709"/>
                <a:gd name="T29" fmla="*/ 134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9" h="667">
                  <a:moveTo>
                    <a:pt x="354" y="667"/>
                  </a:moveTo>
                  <a:cubicBezTo>
                    <a:pt x="314" y="667"/>
                    <a:pt x="273" y="659"/>
                    <a:pt x="235" y="643"/>
                  </a:cubicBezTo>
                  <a:cubicBezTo>
                    <a:pt x="158" y="611"/>
                    <a:pt x="98" y="551"/>
                    <a:pt x="66" y="474"/>
                  </a:cubicBezTo>
                  <a:cubicBezTo>
                    <a:pt x="0" y="315"/>
                    <a:pt x="76" y="132"/>
                    <a:pt x="235" y="66"/>
                  </a:cubicBezTo>
                  <a:cubicBezTo>
                    <a:pt x="394" y="0"/>
                    <a:pt x="577" y="76"/>
                    <a:pt x="643" y="235"/>
                  </a:cubicBezTo>
                  <a:cubicBezTo>
                    <a:pt x="643" y="235"/>
                    <a:pt x="643" y="235"/>
                    <a:pt x="643" y="235"/>
                  </a:cubicBezTo>
                  <a:cubicBezTo>
                    <a:pt x="709" y="394"/>
                    <a:pt x="633" y="577"/>
                    <a:pt x="474" y="643"/>
                  </a:cubicBezTo>
                  <a:cubicBezTo>
                    <a:pt x="435" y="659"/>
                    <a:pt x="395" y="667"/>
                    <a:pt x="354" y="667"/>
                  </a:cubicBezTo>
                  <a:close/>
                  <a:moveTo>
                    <a:pt x="354" y="134"/>
                  </a:moveTo>
                  <a:cubicBezTo>
                    <a:pt x="326" y="134"/>
                    <a:pt x="297" y="139"/>
                    <a:pt x="270" y="151"/>
                  </a:cubicBezTo>
                  <a:cubicBezTo>
                    <a:pt x="157" y="197"/>
                    <a:pt x="104" y="327"/>
                    <a:pt x="150" y="439"/>
                  </a:cubicBezTo>
                  <a:cubicBezTo>
                    <a:pt x="173" y="494"/>
                    <a:pt x="215" y="536"/>
                    <a:pt x="270" y="559"/>
                  </a:cubicBezTo>
                  <a:cubicBezTo>
                    <a:pt x="324" y="581"/>
                    <a:pt x="384" y="581"/>
                    <a:pt x="439" y="559"/>
                  </a:cubicBezTo>
                  <a:cubicBezTo>
                    <a:pt x="551" y="512"/>
                    <a:pt x="605" y="383"/>
                    <a:pt x="558" y="270"/>
                  </a:cubicBezTo>
                  <a:cubicBezTo>
                    <a:pt x="523" y="185"/>
                    <a:pt x="441" y="134"/>
                    <a:pt x="354"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2" name="Freeform 20">
              <a:extLst>
                <a:ext uri="{FF2B5EF4-FFF2-40B4-BE49-F238E27FC236}">
                  <a16:creationId xmlns:a16="http://schemas.microsoft.com/office/drawing/2014/main" id="{D26154D5-7C19-4C5F-AC88-CE934A02529C}"/>
                </a:ext>
              </a:extLst>
            </p:cNvPr>
            <p:cNvSpPr>
              <a:spLocks noEditPoints="1"/>
            </p:cNvSpPr>
            <p:nvPr/>
          </p:nvSpPr>
          <p:spPr bwMode="auto">
            <a:xfrm>
              <a:off x="5934075" y="8651875"/>
              <a:ext cx="3311525" cy="3309938"/>
            </a:xfrm>
            <a:custGeom>
              <a:avLst/>
              <a:gdLst>
                <a:gd name="T0" fmla="*/ 476 w 1041"/>
                <a:gd name="T1" fmla="*/ 1041 h 1041"/>
                <a:gd name="T2" fmla="*/ 397 w 1041"/>
                <a:gd name="T3" fmla="*/ 930 h 1041"/>
                <a:gd name="T4" fmla="*/ 279 w 1041"/>
                <a:gd name="T5" fmla="*/ 927 h 1041"/>
                <a:gd name="T6" fmla="*/ 121 w 1041"/>
                <a:gd name="T7" fmla="*/ 857 h 1041"/>
                <a:gd name="T8" fmla="*/ 143 w 1041"/>
                <a:gd name="T9" fmla="*/ 723 h 1041"/>
                <a:gd name="T10" fmla="*/ 62 w 1041"/>
                <a:gd name="T11" fmla="*/ 637 h 1041"/>
                <a:gd name="T12" fmla="*/ 0 w 1041"/>
                <a:gd name="T13" fmla="*/ 476 h 1041"/>
                <a:gd name="T14" fmla="*/ 111 w 1041"/>
                <a:gd name="T15" fmla="*/ 397 h 1041"/>
                <a:gd name="T16" fmla="*/ 114 w 1041"/>
                <a:gd name="T17" fmla="*/ 279 h 1041"/>
                <a:gd name="T18" fmla="*/ 184 w 1041"/>
                <a:gd name="T19" fmla="*/ 121 h 1041"/>
                <a:gd name="T20" fmla="*/ 318 w 1041"/>
                <a:gd name="T21" fmla="*/ 143 h 1041"/>
                <a:gd name="T22" fmla="*/ 404 w 1041"/>
                <a:gd name="T23" fmla="*/ 62 h 1041"/>
                <a:gd name="T24" fmla="*/ 565 w 1041"/>
                <a:gd name="T25" fmla="*/ 0 h 1041"/>
                <a:gd name="T26" fmla="*/ 644 w 1041"/>
                <a:gd name="T27" fmla="*/ 110 h 1041"/>
                <a:gd name="T28" fmla="*/ 762 w 1041"/>
                <a:gd name="T29" fmla="*/ 114 h 1041"/>
                <a:gd name="T30" fmla="*/ 920 w 1041"/>
                <a:gd name="T31" fmla="*/ 184 h 1041"/>
                <a:gd name="T32" fmla="*/ 898 w 1041"/>
                <a:gd name="T33" fmla="*/ 318 h 1041"/>
                <a:gd name="T34" fmla="*/ 979 w 1041"/>
                <a:gd name="T35" fmla="*/ 404 h 1041"/>
                <a:gd name="T36" fmla="*/ 1041 w 1041"/>
                <a:gd name="T37" fmla="*/ 565 h 1041"/>
                <a:gd name="T38" fmla="*/ 931 w 1041"/>
                <a:gd name="T39" fmla="*/ 644 h 1041"/>
                <a:gd name="T40" fmla="*/ 927 w 1041"/>
                <a:gd name="T41" fmla="*/ 762 h 1041"/>
                <a:gd name="T42" fmla="*/ 857 w 1041"/>
                <a:gd name="T43" fmla="*/ 920 h 1041"/>
                <a:gd name="T44" fmla="*/ 723 w 1041"/>
                <a:gd name="T45" fmla="*/ 898 h 1041"/>
                <a:gd name="T46" fmla="*/ 637 w 1041"/>
                <a:gd name="T47" fmla="*/ 979 h 1041"/>
                <a:gd name="T48" fmla="*/ 488 w 1041"/>
                <a:gd name="T49" fmla="*/ 954 h 1041"/>
                <a:gd name="T50" fmla="*/ 559 w 1041"/>
                <a:gd name="T51" fmla="*/ 910 h 1041"/>
                <a:gd name="T52" fmla="*/ 689 w 1041"/>
                <a:gd name="T53" fmla="*/ 817 h 1041"/>
                <a:gd name="T54" fmla="*/ 804 w 1041"/>
                <a:gd name="T55" fmla="*/ 849 h 1041"/>
                <a:gd name="T56" fmla="*/ 823 w 1041"/>
                <a:gd name="T57" fmla="*/ 769 h 1041"/>
                <a:gd name="T58" fmla="*/ 850 w 1041"/>
                <a:gd name="T59" fmla="*/ 611 h 1041"/>
                <a:gd name="T60" fmla="*/ 954 w 1041"/>
                <a:gd name="T61" fmla="*/ 553 h 1041"/>
                <a:gd name="T62" fmla="*/ 910 w 1041"/>
                <a:gd name="T63" fmla="*/ 482 h 1041"/>
                <a:gd name="T64" fmla="*/ 817 w 1041"/>
                <a:gd name="T65" fmla="*/ 352 h 1041"/>
                <a:gd name="T66" fmla="*/ 850 w 1041"/>
                <a:gd name="T67" fmla="*/ 237 h 1041"/>
                <a:gd name="T68" fmla="*/ 769 w 1041"/>
                <a:gd name="T69" fmla="*/ 218 h 1041"/>
                <a:gd name="T70" fmla="*/ 612 w 1041"/>
                <a:gd name="T71" fmla="*/ 191 h 1041"/>
                <a:gd name="T72" fmla="*/ 553 w 1041"/>
                <a:gd name="T73" fmla="*/ 87 h 1041"/>
                <a:gd name="T74" fmla="*/ 482 w 1041"/>
                <a:gd name="T75" fmla="*/ 131 h 1041"/>
                <a:gd name="T76" fmla="*/ 353 w 1041"/>
                <a:gd name="T77" fmla="*/ 224 h 1041"/>
                <a:gd name="T78" fmla="*/ 237 w 1041"/>
                <a:gd name="T79" fmla="*/ 191 h 1041"/>
                <a:gd name="T80" fmla="*/ 218 w 1041"/>
                <a:gd name="T81" fmla="*/ 272 h 1041"/>
                <a:gd name="T82" fmla="*/ 192 w 1041"/>
                <a:gd name="T83" fmla="*/ 429 h 1041"/>
                <a:gd name="T84" fmla="*/ 87 w 1041"/>
                <a:gd name="T85" fmla="*/ 488 h 1041"/>
                <a:gd name="T86" fmla="*/ 131 w 1041"/>
                <a:gd name="T87" fmla="*/ 559 h 1041"/>
                <a:gd name="T88" fmla="*/ 224 w 1041"/>
                <a:gd name="T89" fmla="*/ 688 h 1041"/>
                <a:gd name="T90" fmla="*/ 192 w 1041"/>
                <a:gd name="T91" fmla="*/ 804 h 1041"/>
                <a:gd name="T92" fmla="*/ 272 w 1041"/>
                <a:gd name="T93" fmla="*/ 823 h 1041"/>
                <a:gd name="T94" fmla="*/ 430 w 1041"/>
                <a:gd name="T95" fmla="*/ 849 h 1041"/>
                <a:gd name="T96" fmla="*/ 488 w 1041"/>
                <a:gd name="T97" fmla="*/ 954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41" h="1041">
                  <a:moveTo>
                    <a:pt x="565" y="1041"/>
                  </a:moveTo>
                  <a:cubicBezTo>
                    <a:pt x="476" y="1041"/>
                    <a:pt x="476" y="1041"/>
                    <a:pt x="476" y="1041"/>
                  </a:cubicBezTo>
                  <a:cubicBezTo>
                    <a:pt x="440" y="1041"/>
                    <a:pt x="409" y="1014"/>
                    <a:pt x="404" y="979"/>
                  </a:cubicBezTo>
                  <a:cubicBezTo>
                    <a:pt x="402" y="963"/>
                    <a:pt x="399" y="947"/>
                    <a:pt x="397" y="930"/>
                  </a:cubicBezTo>
                  <a:cubicBezTo>
                    <a:pt x="370" y="922"/>
                    <a:pt x="343" y="911"/>
                    <a:pt x="318" y="898"/>
                  </a:cubicBezTo>
                  <a:cubicBezTo>
                    <a:pt x="305" y="907"/>
                    <a:pt x="292" y="917"/>
                    <a:pt x="279" y="927"/>
                  </a:cubicBezTo>
                  <a:cubicBezTo>
                    <a:pt x="250" y="948"/>
                    <a:pt x="210" y="945"/>
                    <a:pt x="184" y="920"/>
                  </a:cubicBezTo>
                  <a:cubicBezTo>
                    <a:pt x="121" y="857"/>
                    <a:pt x="121" y="857"/>
                    <a:pt x="121" y="857"/>
                  </a:cubicBezTo>
                  <a:cubicBezTo>
                    <a:pt x="96" y="831"/>
                    <a:pt x="93" y="791"/>
                    <a:pt x="114" y="762"/>
                  </a:cubicBezTo>
                  <a:cubicBezTo>
                    <a:pt x="124" y="749"/>
                    <a:pt x="133" y="736"/>
                    <a:pt x="143" y="723"/>
                  </a:cubicBezTo>
                  <a:cubicBezTo>
                    <a:pt x="130" y="698"/>
                    <a:pt x="119" y="671"/>
                    <a:pt x="111" y="644"/>
                  </a:cubicBezTo>
                  <a:cubicBezTo>
                    <a:pt x="94" y="642"/>
                    <a:pt x="78" y="639"/>
                    <a:pt x="62" y="637"/>
                  </a:cubicBezTo>
                  <a:cubicBezTo>
                    <a:pt x="27" y="632"/>
                    <a:pt x="0" y="601"/>
                    <a:pt x="0" y="565"/>
                  </a:cubicBezTo>
                  <a:cubicBezTo>
                    <a:pt x="0" y="476"/>
                    <a:pt x="0" y="476"/>
                    <a:pt x="0" y="476"/>
                  </a:cubicBezTo>
                  <a:cubicBezTo>
                    <a:pt x="0" y="440"/>
                    <a:pt x="27" y="409"/>
                    <a:pt x="62" y="404"/>
                  </a:cubicBezTo>
                  <a:cubicBezTo>
                    <a:pt x="78" y="401"/>
                    <a:pt x="94" y="399"/>
                    <a:pt x="111" y="397"/>
                  </a:cubicBezTo>
                  <a:cubicBezTo>
                    <a:pt x="119" y="369"/>
                    <a:pt x="130" y="343"/>
                    <a:pt x="143" y="318"/>
                  </a:cubicBezTo>
                  <a:cubicBezTo>
                    <a:pt x="133" y="305"/>
                    <a:pt x="124" y="291"/>
                    <a:pt x="114" y="279"/>
                  </a:cubicBezTo>
                  <a:cubicBezTo>
                    <a:pt x="93" y="250"/>
                    <a:pt x="96" y="209"/>
                    <a:pt x="121" y="184"/>
                  </a:cubicBezTo>
                  <a:cubicBezTo>
                    <a:pt x="184" y="121"/>
                    <a:pt x="184" y="121"/>
                    <a:pt x="184" y="121"/>
                  </a:cubicBezTo>
                  <a:cubicBezTo>
                    <a:pt x="210" y="96"/>
                    <a:pt x="250" y="92"/>
                    <a:pt x="279" y="114"/>
                  </a:cubicBezTo>
                  <a:cubicBezTo>
                    <a:pt x="292" y="123"/>
                    <a:pt x="305" y="133"/>
                    <a:pt x="318" y="143"/>
                  </a:cubicBezTo>
                  <a:cubicBezTo>
                    <a:pt x="343" y="129"/>
                    <a:pt x="370" y="118"/>
                    <a:pt x="397" y="110"/>
                  </a:cubicBezTo>
                  <a:cubicBezTo>
                    <a:pt x="399" y="94"/>
                    <a:pt x="402" y="78"/>
                    <a:pt x="404" y="62"/>
                  </a:cubicBezTo>
                  <a:cubicBezTo>
                    <a:pt x="409" y="27"/>
                    <a:pt x="440" y="0"/>
                    <a:pt x="476" y="0"/>
                  </a:cubicBezTo>
                  <a:cubicBezTo>
                    <a:pt x="565" y="0"/>
                    <a:pt x="565" y="0"/>
                    <a:pt x="565" y="0"/>
                  </a:cubicBezTo>
                  <a:cubicBezTo>
                    <a:pt x="601" y="0"/>
                    <a:pt x="632" y="27"/>
                    <a:pt x="637" y="62"/>
                  </a:cubicBezTo>
                  <a:cubicBezTo>
                    <a:pt x="640" y="78"/>
                    <a:pt x="642" y="94"/>
                    <a:pt x="644" y="110"/>
                  </a:cubicBezTo>
                  <a:cubicBezTo>
                    <a:pt x="672" y="118"/>
                    <a:pt x="698" y="129"/>
                    <a:pt x="723" y="143"/>
                  </a:cubicBezTo>
                  <a:cubicBezTo>
                    <a:pt x="736" y="133"/>
                    <a:pt x="750" y="123"/>
                    <a:pt x="762" y="114"/>
                  </a:cubicBezTo>
                  <a:cubicBezTo>
                    <a:pt x="791" y="92"/>
                    <a:pt x="832" y="96"/>
                    <a:pt x="857" y="121"/>
                  </a:cubicBezTo>
                  <a:cubicBezTo>
                    <a:pt x="920" y="184"/>
                    <a:pt x="920" y="184"/>
                    <a:pt x="920" y="184"/>
                  </a:cubicBezTo>
                  <a:cubicBezTo>
                    <a:pt x="945" y="209"/>
                    <a:pt x="949" y="250"/>
                    <a:pt x="927" y="278"/>
                  </a:cubicBezTo>
                  <a:cubicBezTo>
                    <a:pt x="918" y="291"/>
                    <a:pt x="908" y="305"/>
                    <a:pt x="898" y="318"/>
                  </a:cubicBezTo>
                  <a:cubicBezTo>
                    <a:pt x="912" y="343"/>
                    <a:pt x="923" y="369"/>
                    <a:pt x="931" y="397"/>
                  </a:cubicBezTo>
                  <a:cubicBezTo>
                    <a:pt x="947" y="399"/>
                    <a:pt x="963" y="401"/>
                    <a:pt x="979" y="404"/>
                  </a:cubicBezTo>
                  <a:cubicBezTo>
                    <a:pt x="1014" y="409"/>
                    <a:pt x="1041" y="440"/>
                    <a:pt x="1041" y="476"/>
                  </a:cubicBezTo>
                  <a:cubicBezTo>
                    <a:pt x="1041" y="565"/>
                    <a:pt x="1041" y="565"/>
                    <a:pt x="1041" y="565"/>
                  </a:cubicBezTo>
                  <a:cubicBezTo>
                    <a:pt x="1041" y="601"/>
                    <a:pt x="1014" y="632"/>
                    <a:pt x="979" y="637"/>
                  </a:cubicBezTo>
                  <a:cubicBezTo>
                    <a:pt x="963" y="639"/>
                    <a:pt x="947" y="642"/>
                    <a:pt x="931" y="644"/>
                  </a:cubicBezTo>
                  <a:cubicBezTo>
                    <a:pt x="923" y="671"/>
                    <a:pt x="911" y="698"/>
                    <a:pt x="898" y="723"/>
                  </a:cubicBezTo>
                  <a:cubicBezTo>
                    <a:pt x="908" y="736"/>
                    <a:pt x="918" y="749"/>
                    <a:pt x="927" y="762"/>
                  </a:cubicBezTo>
                  <a:cubicBezTo>
                    <a:pt x="949" y="791"/>
                    <a:pt x="945" y="831"/>
                    <a:pt x="920" y="857"/>
                  </a:cubicBezTo>
                  <a:cubicBezTo>
                    <a:pt x="857" y="920"/>
                    <a:pt x="857" y="920"/>
                    <a:pt x="857" y="920"/>
                  </a:cubicBezTo>
                  <a:cubicBezTo>
                    <a:pt x="832" y="945"/>
                    <a:pt x="791" y="948"/>
                    <a:pt x="762" y="927"/>
                  </a:cubicBezTo>
                  <a:cubicBezTo>
                    <a:pt x="750" y="917"/>
                    <a:pt x="736" y="907"/>
                    <a:pt x="723" y="898"/>
                  </a:cubicBezTo>
                  <a:cubicBezTo>
                    <a:pt x="698" y="911"/>
                    <a:pt x="672" y="922"/>
                    <a:pt x="644" y="930"/>
                  </a:cubicBezTo>
                  <a:cubicBezTo>
                    <a:pt x="642" y="947"/>
                    <a:pt x="640" y="963"/>
                    <a:pt x="637" y="979"/>
                  </a:cubicBezTo>
                  <a:cubicBezTo>
                    <a:pt x="632" y="1014"/>
                    <a:pt x="601" y="1041"/>
                    <a:pt x="565" y="1041"/>
                  </a:cubicBezTo>
                  <a:close/>
                  <a:moveTo>
                    <a:pt x="488" y="954"/>
                  </a:moveTo>
                  <a:cubicBezTo>
                    <a:pt x="553" y="954"/>
                    <a:pt x="553" y="954"/>
                    <a:pt x="553" y="954"/>
                  </a:cubicBezTo>
                  <a:cubicBezTo>
                    <a:pt x="555" y="939"/>
                    <a:pt x="557" y="924"/>
                    <a:pt x="559" y="910"/>
                  </a:cubicBezTo>
                  <a:cubicBezTo>
                    <a:pt x="563" y="881"/>
                    <a:pt x="583" y="857"/>
                    <a:pt x="612" y="849"/>
                  </a:cubicBezTo>
                  <a:cubicBezTo>
                    <a:pt x="639" y="842"/>
                    <a:pt x="665" y="831"/>
                    <a:pt x="689" y="817"/>
                  </a:cubicBezTo>
                  <a:cubicBezTo>
                    <a:pt x="714" y="803"/>
                    <a:pt x="746" y="805"/>
                    <a:pt x="769" y="823"/>
                  </a:cubicBezTo>
                  <a:cubicBezTo>
                    <a:pt x="781" y="832"/>
                    <a:pt x="793" y="841"/>
                    <a:pt x="804" y="849"/>
                  </a:cubicBezTo>
                  <a:cubicBezTo>
                    <a:pt x="850" y="804"/>
                    <a:pt x="850" y="804"/>
                    <a:pt x="850" y="804"/>
                  </a:cubicBezTo>
                  <a:cubicBezTo>
                    <a:pt x="841" y="792"/>
                    <a:pt x="832" y="780"/>
                    <a:pt x="823" y="769"/>
                  </a:cubicBezTo>
                  <a:cubicBezTo>
                    <a:pt x="805" y="745"/>
                    <a:pt x="803" y="714"/>
                    <a:pt x="817" y="688"/>
                  </a:cubicBezTo>
                  <a:cubicBezTo>
                    <a:pt x="831" y="664"/>
                    <a:pt x="842" y="638"/>
                    <a:pt x="850" y="611"/>
                  </a:cubicBezTo>
                  <a:cubicBezTo>
                    <a:pt x="857" y="583"/>
                    <a:pt x="881" y="562"/>
                    <a:pt x="910" y="559"/>
                  </a:cubicBezTo>
                  <a:cubicBezTo>
                    <a:pt x="925" y="557"/>
                    <a:pt x="940" y="555"/>
                    <a:pt x="954" y="553"/>
                  </a:cubicBezTo>
                  <a:cubicBezTo>
                    <a:pt x="954" y="488"/>
                    <a:pt x="954" y="488"/>
                    <a:pt x="954" y="488"/>
                  </a:cubicBezTo>
                  <a:cubicBezTo>
                    <a:pt x="940" y="486"/>
                    <a:pt x="925" y="484"/>
                    <a:pt x="910" y="482"/>
                  </a:cubicBezTo>
                  <a:cubicBezTo>
                    <a:pt x="881" y="478"/>
                    <a:pt x="857" y="458"/>
                    <a:pt x="850" y="429"/>
                  </a:cubicBezTo>
                  <a:cubicBezTo>
                    <a:pt x="842" y="402"/>
                    <a:pt x="831" y="376"/>
                    <a:pt x="817" y="352"/>
                  </a:cubicBezTo>
                  <a:cubicBezTo>
                    <a:pt x="803" y="327"/>
                    <a:pt x="805" y="295"/>
                    <a:pt x="823" y="272"/>
                  </a:cubicBezTo>
                  <a:cubicBezTo>
                    <a:pt x="832" y="260"/>
                    <a:pt x="841" y="248"/>
                    <a:pt x="850" y="237"/>
                  </a:cubicBezTo>
                  <a:cubicBezTo>
                    <a:pt x="804" y="191"/>
                    <a:pt x="804" y="191"/>
                    <a:pt x="804" y="191"/>
                  </a:cubicBezTo>
                  <a:cubicBezTo>
                    <a:pt x="793" y="200"/>
                    <a:pt x="781" y="209"/>
                    <a:pt x="769" y="218"/>
                  </a:cubicBezTo>
                  <a:cubicBezTo>
                    <a:pt x="746" y="236"/>
                    <a:pt x="714" y="238"/>
                    <a:pt x="689" y="224"/>
                  </a:cubicBezTo>
                  <a:cubicBezTo>
                    <a:pt x="665" y="210"/>
                    <a:pt x="639" y="199"/>
                    <a:pt x="612" y="191"/>
                  </a:cubicBezTo>
                  <a:cubicBezTo>
                    <a:pt x="583" y="184"/>
                    <a:pt x="563" y="160"/>
                    <a:pt x="559" y="131"/>
                  </a:cubicBezTo>
                  <a:cubicBezTo>
                    <a:pt x="557" y="116"/>
                    <a:pt x="555" y="101"/>
                    <a:pt x="553" y="87"/>
                  </a:cubicBezTo>
                  <a:cubicBezTo>
                    <a:pt x="488" y="87"/>
                    <a:pt x="488" y="87"/>
                    <a:pt x="488" y="87"/>
                  </a:cubicBezTo>
                  <a:cubicBezTo>
                    <a:pt x="486" y="101"/>
                    <a:pt x="484" y="116"/>
                    <a:pt x="482" y="131"/>
                  </a:cubicBezTo>
                  <a:cubicBezTo>
                    <a:pt x="479" y="160"/>
                    <a:pt x="458" y="184"/>
                    <a:pt x="430" y="191"/>
                  </a:cubicBezTo>
                  <a:cubicBezTo>
                    <a:pt x="403" y="199"/>
                    <a:pt x="377" y="210"/>
                    <a:pt x="353" y="224"/>
                  </a:cubicBezTo>
                  <a:cubicBezTo>
                    <a:pt x="327" y="238"/>
                    <a:pt x="296" y="236"/>
                    <a:pt x="272" y="218"/>
                  </a:cubicBezTo>
                  <a:cubicBezTo>
                    <a:pt x="261" y="209"/>
                    <a:pt x="249" y="200"/>
                    <a:pt x="237" y="191"/>
                  </a:cubicBezTo>
                  <a:cubicBezTo>
                    <a:pt x="192" y="237"/>
                    <a:pt x="192" y="237"/>
                    <a:pt x="192" y="237"/>
                  </a:cubicBezTo>
                  <a:cubicBezTo>
                    <a:pt x="200" y="248"/>
                    <a:pt x="209" y="260"/>
                    <a:pt x="218" y="272"/>
                  </a:cubicBezTo>
                  <a:cubicBezTo>
                    <a:pt x="236" y="295"/>
                    <a:pt x="238" y="327"/>
                    <a:pt x="224" y="352"/>
                  </a:cubicBezTo>
                  <a:cubicBezTo>
                    <a:pt x="210" y="376"/>
                    <a:pt x="199" y="402"/>
                    <a:pt x="192" y="429"/>
                  </a:cubicBezTo>
                  <a:cubicBezTo>
                    <a:pt x="184" y="458"/>
                    <a:pt x="160" y="478"/>
                    <a:pt x="131" y="482"/>
                  </a:cubicBezTo>
                  <a:cubicBezTo>
                    <a:pt x="117" y="484"/>
                    <a:pt x="102" y="486"/>
                    <a:pt x="87" y="488"/>
                  </a:cubicBezTo>
                  <a:cubicBezTo>
                    <a:pt x="87" y="553"/>
                    <a:pt x="87" y="553"/>
                    <a:pt x="87" y="553"/>
                  </a:cubicBezTo>
                  <a:cubicBezTo>
                    <a:pt x="102" y="555"/>
                    <a:pt x="117" y="557"/>
                    <a:pt x="131" y="559"/>
                  </a:cubicBezTo>
                  <a:cubicBezTo>
                    <a:pt x="160" y="562"/>
                    <a:pt x="184" y="583"/>
                    <a:pt x="192" y="611"/>
                  </a:cubicBezTo>
                  <a:cubicBezTo>
                    <a:pt x="199" y="638"/>
                    <a:pt x="210" y="664"/>
                    <a:pt x="224" y="688"/>
                  </a:cubicBezTo>
                  <a:cubicBezTo>
                    <a:pt x="238" y="714"/>
                    <a:pt x="236" y="745"/>
                    <a:pt x="218" y="769"/>
                  </a:cubicBezTo>
                  <a:cubicBezTo>
                    <a:pt x="209" y="780"/>
                    <a:pt x="200" y="792"/>
                    <a:pt x="192" y="804"/>
                  </a:cubicBezTo>
                  <a:cubicBezTo>
                    <a:pt x="237" y="849"/>
                    <a:pt x="237" y="849"/>
                    <a:pt x="237" y="849"/>
                  </a:cubicBezTo>
                  <a:cubicBezTo>
                    <a:pt x="249" y="841"/>
                    <a:pt x="261" y="832"/>
                    <a:pt x="272" y="823"/>
                  </a:cubicBezTo>
                  <a:cubicBezTo>
                    <a:pt x="296" y="805"/>
                    <a:pt x="327" y="803"/>
                    <a:pt x="353" y="817"/>
                  </a:cubicBezTo>
                  <a:cubicBezTo>
                    <a:pt x="377" y="831"/>
                    <a:pt x="403" y="842"/>
                    <a:pt x="430" y="849"/>
                  </a:cubicBezTo>
                  <a:cubicBezTo>
                    <a:pt x="458" y="857"/>
                    <a:pt x="479" y="881"/>
                    <a:pt x="482" y="910"/>
                  </a:cubicBezTo>
                  <a:cubicBezTo>
                    <a:pt x="484" y="924"/>
                    <a:pt x="486" y="939"/>
                    <a:pt x="488" y="95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3" name="Freeform 21">
              <a:extLst>
                <a:ext uri="{FF2B5EF4-FFF2-40B4-BE49-F238E27FC236}">
                  <a16:creationId xmlns:a16="http://schemas.microsoft.com/office/drawing/2014/main" id="{AB0D3F59-6A32-474E-BA29-A82CBEC0F7C5}"/>
                </a:ext>
              </a:extLst>
            </p:cNvPr>
            <p:cNvSpPr>
              <a:spLocks noEditPoints="1"/>
            </p:cNvSpPr>
            <p:nvPr/>
          </p:nvSpPr>
          <p:spPr bwMode="auto">
            <a:xfrm>
              <a:off x="7000875" y="9717088"/>
              <a:ext cx="1179512" cy="1179513"/>
            </a:xfrm>
            <a:custGeom>
              <a:avLst/>
              <a:gdLst>
                <a:gd name="T0" fmla="*/ 186 w 371"/>
                <a:gd name="T1" fmla="*/ 371 h 371"/>
                <a:gd name="T2" fmla="*/ 0 w 371"/>
                <a:gd name="T3" fmla="*/ 185 h 371"/>
                <a:gd name="T4" fmla="*/ 186 w 371"/>
                <a:gd name="T5" fmla="*/ 0 h 371"/>
                <a:gd name="T6" fmla="*/ 371 w 371"/>
                <a:gd name="T7" fmla="*/ 185 h 371"/>
                <a:gd name="T8" fmla="*/ 186 w 371"/>
                <a:gd name="T9" fmla="*/ 371 h 371"/>
                <a:gd name="T10" fmla="*/ 186 w 371"/>
                <a:gd name="T11" fmla="*/ 82 h 371"/>
                <a:gd name="T12" fmla="*/ 83 w 371"/>
                <a:gd name="T13" fmla="*/ 185 h 371"/>
                <a:gd name="T14" fmla="*/ 186 w 371"/>
                <a:gd name="T15" fmla="*/ 288 h 371"/>
                <a:gd name="T16" fmla="*/ 289 w 371"/>
                <a:gd name="T17" fmla="*/ 185 h 371"/>
                <a:gd name="T18" fmla="*/ 186 w 371"/>
                <a:gd name="T19" fmla="*/ 8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1" h="371">
                  <a:moveTo>
                    <a:pt x="186" y="371"/>
                  </a:moveTo>
                  <a:cubicBezTo>
                    <a:pt x="83" y="371"/>
                    <a:pt x="0" y="288"/>
                    <a:pt x="0" y="185"/>
                  </a:cubicBezTo>
                  <a:cubicBezTo>
                    <a:pt x="0" y="83"/>
                    <a:pt x="83" y="0"/>
                    <a:pt x="186" y="0"/>
                  </a:cubicBezTo>
                  <a:cubicBezTo>
                    <a:pt x="288" y="0"/>
                    <a:pt x="371" y="83"/>
                    <a:pt x="371" y="185"/>
                  </a:cubicBezTo>
                  <a:cubicBezTo>
                    <a:pt x="371" y="288"/>
                    <a:pt x="288" y="371"/>
                    <a:pt x="186" y="371"/>
                  </a:cubicBezTo>
                  <a:close/>
                  <a:moveTo>
                    <a:pt x="186" y="82"/>
                  </a:moveTo>
                  <a:cubicBezTo>
                    <a:pt x="129" y="82"/>
                    <a:pt x="83" y="128"/>
                    <a:pt x="83" y="185"/>
                  </a:cubicBezTo>
                  <a:cubicBezTo>
                    <a:pt x="83" y="242"/>
                    <a:pt x="129" y="288"/>
                    <a:pt x="186" y="288"/>
                  </a:cubicBezTo>
                  <a:cubicBezTo>
                    <a:pt x="243" y="288"/>
                    <a:pt x="289" y="242"/>
                    <a:pt x="289" y="185"/>
                  </a:cubicBezTo>
                  <a:cubicBezTo>
                    <a:pt x="289" y="128"/>
                    <a:pt x="243" y="82"/>
                    <a:pt x="186" y="8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24" name="Group 23">
            <a:extLst>
              <a:ext uri="{FF2B5EF4-FFF2-40B4-BE49-F238E27FC236}">
                <a16:creationId xmlns:a16="http://schemas.microsoft.com/office/drawing/2014/main" id="{BA8DCE71-C4DC-4319-8C99-8E6046E41038}"/>
              </a:ext>
            </a:extLst>
          </p:cNvPr>
          <p:cNvGrpSpPr/>
          <p:nvPr/>
        </p:nvGrpSpPr>
        <p:grpSpPr>
          <a:xfrm>
            <a:off x="7558121" y="2647220"/>
            <a:ext cx="586050" cy="714829"/>
            <a:chOff x="7931851" y="2464731"/>
            <a:chExt cx="1002842" cy="1223210"/>
          </a:xfrm>
        </p:grpSpPr>
        <p:sp>
          <p:nvSpPr>
            <p:cNvPr id="25" name="Freeform 5">
              <a:extLst>
                <a:ext uri="{FF2B5EF4-FFF2-40B4-BE49-F238E27FC236}">
                  <a16:creationId xmlns:a16="http://schemas.microsoft.com/office/drawing/2014/main" id="{88AEE7B3-BB72-43A6-AD98-CFA3BB93F41E}"/>
                </a:ext>
              </a:extLst>
            </p:cNvPr>
            <p:cNvSpPr>
              <a:spLocks noEditPoints="1"/>
            </p:cNvSpPr>
            <p:nvPr/>
          </p:nvSpPr>
          <p:spPr bwMode="auto">
            <a:xfrm>
              <a:off x="8120806" y="2650831"/>
              <a:ext cx="623981" cy="1037110"/>
            </a:xfrm>
            <a:custGeom>
              <a:avLst/>
              <a:gdLst>
                <a:gd name="T0" fmla="*/ 674 w 750"/>
                <a:gd name="T1" fmla="*/ 602 h 1237"/>
                <a:gd name="T2" fmla="*/ 750 w 750"/>
                <a:gd name="T3" fmla="*/ 376 h 1237"/>
                <a:gd name="T4" fmla="*/ 638 w 750"/>
                <a:gd name="T5" fmla="*/ 110 h 1237"/>
                <a:gd name="T6" fmla="*/ 370 w 750"/>
                <a:gd name="T7" fmla="*/ 2 h 1237"/>
                <a:gd name="T8" fmla="*/ 110 w 750"/>
                <a:gd name="T9" fmla="*/ 112 h 1237"/>
                <a:gd name="T10" fmla="*/ 1 w 750"/>
                <a:gd name="T11" fmla="*/ 373 h 1237"/>
                <a:gd name="T12" fmla="*/ 77 w 750"/>
                <a:gd name="T13" fmla="*/ 603 h 1237"/>
                <a:gd name="T14" fmla="*/ 205 w 750"/>
                <a:gd name="T15" fmla="*/ 976 h 1237"/>
                <a:gd name="T16" fmla="*/ 205 w 750"/>
                <a:gd name="T17" fmla="*/ 1120 h 1237"/>
                <a:gd name="T18" fmla="*/ 321 w 750"/>
                <a:gd name="T19" fmla="*/ 1237 h 1237"/>
                <a:gd name="T20" fmla="*/ 430 w 750"/>
                <a:gd name="T21" fmla="*/ 1237 h 1237"/>
                <a:gd name="T22" fmla="*/ 546 w 750"/>
                <a:gd name="T23" fmla="*/ 1120 h 1237"/>
                <a:gd name="T24" fmla="*/ 546 w 750"/>
                <a:gd name="T25" fmla="*/ 976 h 1237"/>
                <a:gd name="T26" fmla="*/ 674 w 750"/>
                <a:gd name="T27" fmla="*/ 602 h 1237"/>
                <a:gd name="T28" fmla="*/ 116 w 750"/>
                <a:gd name="T29" fmla="*/ 574 h 1237"/>
                <a:gd name="T30" fmla="*/ 49 w 750"/>
                <a:gd name="T31" fmla="*/ 373 h 1237"/>
                <a:gd name="T32" fmla="*/ 371 w 750"/>
                <a:gd name="T33" fmla="*/ 50 h 1237"/>
                <a:gd name="T34" fmla="*/ 605 w 750"/>
                <a:gd name="T35" fmla="*/ 144 h 1237"/>
                <a:gd name="T36" fmla="*/ 702 w 750"/>
                <a:gd name="T37" fmla="*/ 376 h 1237"/>
                <a:gd name="T38" fmla="*/ 636 w 750"/>
                <a:gd name="T39" fmla="*/ 573 h 1237"/>
                <a:gd name="T40" fmla="*/ 498 w 750"/>
                <a:gd name="T41" fmla="*/ 967 h 1237"/>
                <a:gd name="T42" fmla="*/ 253 w 750"/>
                <a:gd name="T43" fmla="*/ 967 h 1237"/>
                <a:gd name="T44" fmla="*/ 116 w 750"/>
                <a:gd name="T45" fmla="*/ 574 h 1237"/>
                <a:gd name="T46" fmla="*/ 253 w 750"/>
                <a:gd name="T47" fmla="*/ 1104 h 1237"/>
                <a:gd name="T48" fmla="*/ 253 w 750"/>
                <a:gd name="T49" fmla="*/ 1085 h 1237"/>
                <a:gd name="T50" fmla="*/ 498 w 750"/>
                <a:gd name="T51" fmla="*/ 1113 h 1237"/>
                <a:gd name="T52" fmla="*/ 498 w 750"/>
                <a:gd name="T53" fmla="*/ 1120 h 1237"/>
                <a:gd name="T54" fmla="*/ 497 w 750"/>
                <a:gd name="T55" fmla="*/ 1132 h 1237"/>
                <a:gd name="T56" fmla="*/ 253 w 750"/>
                <a:gd name="T57" fmla="*/ 1104 h 1237"/>
                <a:gd name="T58" fmla="*/ 253 w 750"/>
                <a:gd name="T59" fmla="*/ 1036 h 1237"/>
                <a:gd name="T60" fmla="*/ 253 w 750"/>
                <a:gd name="T61" fmla="*/ 1015 h 1237"/>
                <a:gd name="T62" fmla="*/ 498 w 750"/>
                <a:gd name="T63" fmla="*/ 1015 h 1237"/>
                <a:gd name="T64" fmla="*/ 498 w 750"/>
                <a:gd name="T65" fmla="*/ 1064 h 1237"/>
                <a:gd name="T66" fmla="*/ 253 w 750"/>
                <a:gd name="T67" fmla="*/ 1036 h 1237"/>
                <a:gd name="T68" fmla="*/ 321 w 750"/>
                <a:gd name="T69" fmla="*/ 1189 h 1237"/>
                <a:gd name="T70" fmla="*/ 262 w 750"/>
                <a:gd name="T71" fmla="*/ 1153 h 1237"/>
                <a:gd name="T72" fmla="*/ 468 w 750"/>
                <a:gd name="T73" fmla="*/ 1177 h 1237"/>
                <a:gd name="T74" fmla="*/ 430 w 750"/>
                <a:gd name="T75" fmla="*/ 1189 h 1237"/>
                <a:gd name="T76" fmla="*/ 321 w 750"/>
                <a:gd name="T77" fmla="*/ 1189 h 1237"/>
                <a:gd name="T78" fmla="*/ 321 w 750"/>
                <a:gd name="T79" fmla="*/ 1189 h 1237"/>
                <a:gd name="T80" fmla="*/ 321 w 750"/>
                <a:gd name="T81" fmla="*/ 1189 h 1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50" h="1237">
                  <a:moveTo>
                    <a:pt x="674" y="602"/>
                  </a:moveTo>
                  <a:cubicBezTo>
                    <a:pt x="724" y="537"/>
                    <a:pt x="750" y="459"/>
                    <a:pt x="750" y="376"/>
                  </a:cubicBezTo>
                  <a:cubicBezTo>
                    <a:pt x="750" y="275"/>
                    <a:pt x="710" y="180"/>
                    <a:pt x="638" y="110"/>
                  </a:cubicBezTo>
                  <a:cubicBezTo>
                    <a:pt x="566" y="39"/>
                    <a:pt x="471" y="0"/>
                    <a:pt x="370" y="2"/>
                  </a:cubicBezTo>
                  <a:cubicBezTo>
                    <a:pt x="272" y="3"/>
                    <a:pt x="180" y="42"/>
                    <a:pt x="110" y="112"/>
                  </a:cubicBezTo>
                  <a:cubicBezTo>
                    <a:pt x="41" y="182"/>
                    <a:pt x="2" y="275"/>
                    <a:pt x="1" y="373"/>
                  </a:cubicBezTo>
                  <a:cubicBezTo>
                    <a:pt x="0" y="457"/>
                    <a:pt x="27" y="536"/>
                    <a:pt x="77" y="603"/>
                  </a:cubicBezTo>
                  <a:cubicBezTo>
                    <a:pt x="160" y="711"/>
                    <a:pt x="205" y="843"/>
                    <a:pt x="205" y="976"/>
                  </a:cubicBezTo>
                  <a:cubicBezTo>
                    <a:pt x="205" y="1120"/>
                    <a:pt x="205" y="1120"/>
                    <a:pt x="205" y="1120"/>
                  </a:cubicBezTo>
                  <a:cubicBezTo>
                    <a:pt x="205" y="1185"/>
                    <a:pt x="257" y="1237"/>
                    <a:pt x="321" y="1237"/>
                  </a:cubicBezTo>
                  <a:cubicBezTo>
                    <a:pt x="430" y="1237"/>
                    <a:pt x="430" y="1237"/>
                    <a:pt x="430" y="1237"/>
                  </a:cubicBezTo>
                  <a:cubicBezTo>
                    <a:pt x="494" y="1237"/>
                    <a:pt x="546" y="1185"/>
                    <a:pt x="546" y="1120"/>
                  </a:cubicBezTo>
                  <a:cubicBezTo>
                    <a:pt x="546" y="976"/>
                    <a:pt x="546" y="976"/>
                    <a:pt x="546" y="976"/>
                  </a:cubicBezTo>
                  <a:cubicBezTo>
                    <a:pt x="546" y="842"/>
                    <a:pt x="590" y="713"/>
                    <a:pt x="674" y="602"/>
                  </a:cubicBezTo>
                  <a:close/>
                  <a:moveTo>
                    <a:pt x="116" y="574"/>
                  </a:moveTo>
                  <a:cubicBezTo>
                    <a:pt x="71" y="516"/>
                    <a:pt x="48" y="446"/>
                    <a:pt x="49" y="373"/>
                  </a:cubicBezTo>
                  <a:cubicBezTo>
                    <a:pt x="51" y="197"/>
                    <a:pt x="195" y="52"/>
                    <a:pt x="371" y="50"/>
                  </a:cubicBezTo>
                  <a:cubicBezTo>
                    <a:pt x="459" y="49"/>
                    <a:pt x="542" y="82"/>
                    <a:pt x="605" y="144"/>
                  </a:cubicBezTo>
                  <a:cubicBezTo>
                    <a:pt x="667" y="206"/>
                    <a:pt x="702" y="288"/>
                    <a:pt x="702" y="376"/>
                  </a:cubicBezTo>
                  <a:cubicBezTo>
                    <a:pt x="702" y="448"/>
                    <a:pt x="679" y="516"/>
                    <a:pt x="636" y="573"/>
                  </a:cubicBezTo>
                  <a:cubicBezTo>
                    <a:pt x="547" y="690"/>
                    <a:pt x="500" y="825"/>
                    <a:pt x="498" y="967"/>
                  </a:cubicBezTo>
                  <a:cubicBezTo>
                    <a:pt x="253" y="967"/>
                    <a:pt x="253" y="967"/>
                    <a:pt x="253" y="967"/>
                  </a:cubicBezTo>
                  <a:cubicBezTo>
                    <a:pt x="251" y="827"/>
                    <a:pt x="202" y="688"/>
                    <a:pt x="116" y="574"/>
                  </a:cubicBezTo>
                  <a:close/>
                  <a:moveTo>
                    <a:pt x="253" y="1104"/>
                  </a:moveTo>
                  <a:cubicBezTo>
                    <a:pt x="253" y="1085"/>
                    <a:pt x="253" y="1085"/>
                    <a:pt x="253" y="1085"/>
                  </a:cubicBezTo>
                  <a:cubicBezTo>
                    <a:pt x="498" y="1113"/>
                    <a:pt x="498" y="1113"/>
                    <a:pt x="498" y="1113"/>
                  </a:cubicBezTo>
                  <a:cubicBezTo>
                    <a:pt x="498" y="1120"/>
                    <a:pt x="498" y="1120"/>
                    <a:pt x="498" y="1120"/>
                  </a:cubicBezTo>
                  <a:cubicBezTo>
                    <a:pt x="498" y="1124"/>
                    <a:pt x="498" y="1128"/>
                    <a:pt x="497" y="1132"/>
                  </a:cubicBezTo>
                  <a:lnTo>
                    <a:pt x="253" y="1104"/>
                  </a:lnTo>
                  <a:close/>
                  <a:moveTo>
                    <a:pt x="253" y="1036"/>
                  </a:moveTo>
                  <a:cubicBezTo>
                    <a:pt x="253" y="1015"/>
                    <a:pt x="253" y="1015"/>
                    <a:pt x="253" y="1015"/>
                  </a:cubicBezTo>
                  <a:cubicBezTo>
                    <a:pt x="498" y="1015"/>
                    <a:pt x="498" y="1015"/>
                    <a:pt x="498" y="1015"/>
                  </a:cubicBezTo>
                  <a:cubicBezTo>
                    <a:pt x="498" y="1064"/>
                    <a:pt x="498" y="1064"/>
                    <a:pt x="498" y="1064"/>
                  </a:cubicBezTo>
                  <a:lnTo>
                    <a:pt x="253" y="1036"/>
                  </a:lnTo>
                  <a:close/>
                  <a:moveTo>
                    <a:pt x="321" y="1189"/>
                  </a:moveTo>
                  <a:cubicBezTo>
                    <a:pt x="296" y="1189"/>
                    <a:pt x="273" y="1174"/>
                    <a:pt x="262" y="1153"/>
                  </a:cubicBezTo>
                  <a:cubicBezTo>
                    <a:pt x="468" y="1177"/>
                    <a:pt x="468" y="1177"/>
                    <a:pt x="468" y="1177"/>
                  </a:cubicBezTo>
                  <a:cubicBezTo>
                    <a:pt x="457" y="1184"/>
                    <a:pt x="444" y="1189"/>
                    <a:pt x="430" y="1189"/>
                  </a:cubicBezTo>
                  <a:lnTo>
                    <a:pt x="321" y="1189"/>
                  </a:lnTo>
                  <a:close/>
                  <a:moveTo>
                    <a:pt x="321" y="1189"/>
                  </a:moveTo>
                  <a:cubicBezTo>
                    <a:pt x="321" y="1189"/>
                    <a:pt x="321" y="1189"/>
                    <a:pt x="321" y="1189"/>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7A7D">
                    <a:lumMod val="60000"/>
                    <a:lumOff val="40000"/>
                  </a:srgbClr>
                </a:solidFill>
                <a:effectLst/>
                <a:uLnTx/>
                <a:uFillTx/>
                <a:latin typeface="Calibri" panose="020F0502020204030204"/>
                <a:ea typeface="+mn-ea"/>
                <a:cs typeface="+mn-cs"/>
              </a:endParaRPr>
            </a:p>
          </p:txBody>
        </p:sp>
        <p:sp>
          <p:nvSpPr>
            <p:cNvPr id="26" name="Freeform 6">
              <a:extLst>
                <a:ext uri="{FF2B5EF4-FFF2-40B4-BE49-F238E27FC236}">
                  <a16:creationId xmlns:a16="http://schemas.microsoft.com/office/drawing/2014/main" id="{70247D90-6271-4592-BAFB-232F0CED64F8}"/>
                </a:ext>
              </a:extLst>
            </p:cNvPr>
            <p:cNvSpPr>
              <a:spLocks noEditPoints="1"/>
            </p:cNvSpPr>
            <p:nvPr/>
          </p:nvSpPr>
          <p:spPr bwMode="auto">
            <a:xfrm>
              <a:off x="8193151" y="2944496"/>
              <a:ext cx="44264" cy="75201"/>
            </a:xfrm>
            <a:custGeom>
              <a:avLst/>
              <a:gdLst>
                <a:gd name="T0" fmla="*/ 51 w 53"/>
                <a:gd name="T1" fmla="*/ 62 h 90"/>
                <a:gd name="T2" fmla="*/ 48 w 53"/>
                <a:gd name="T3" fmla="*/ 24 h 90"/>
                <a:gd name="T4" fmla="*/ 25 w 53"/>
                <a:gd name="T5" fmla="*/ 0 h 90"/>
                <a:gd name="T6" fmla="*/ 0 w 53"/>
                <a:gd name="T7" fmla="*/ 23 h 90"/>
                <a:gd name="T8" fmla="*/ 4 w 53"/>
                <a:gd name="T9" fmla="*/ 69 h 90"/>
                <a:gd name="T10" fmla="*/ 27 w 53"/>
                <a:gd name="T11" fmla="*/ 90 h 90"/>
                <a:gd name="T12" fmla="*/ 31 w 53"/>
                <a:gd name="T13" fmla="*/ 90 h 90"/>
                <a:gd name="T14" fmla="*/ 51 w 53"/>
                <a:gd name="T15" fmla="*/ 62 h 90"/>
                <a:gd name="T16" fmla="*/ 51 w 53"/>
                <a:gd name="T17" fmla="*/ 62 h 90"/>
                <a:gd name="T18" fmla="*/ 51 w 53"/>
                <a:gd name="T19" fmla="*/ 6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0">
                  <a:moveTo>
                    <a:pt x="51" y="62"/>
                  </a:moveTo>
                  <a:cubicBezTo>
                    <a:pt x="49" y="50"/>
                    <a:pt x="48" y="37"/>
                    <a:pt x="48" y="24"/>
                  </a:cubicBezTo>
                  <a:cubicBezTo>
                    <a:pt x="49" y="11"/>
                    <a:pt x="38" y="0"/>
                    <a:pt x="25" y="0"/>
                  </a:cubicBezTo>
                  <a:cubicBezTo>
                    <a:pt x="11" y="0"/>
                    <a:pt x="1" y="10"/>
                    <a:pt x="0" y="23"/>
                  </a:cubicBezTo>
                  <a:cubicBezTo>
                    <a:pt x="0" y="39"/>
                    <a:pt x="1" y="54"/>
                    <a:pt x="4" y="69"/>
                  </a:cubicBezTo>
                  <a:cubicBezTo>
                    <a:pt x="5" y="81"/>
                    <a:pt x="16" y="90"/>
                    <a:pt x="27" y="90"/>
                  </a:cubicBezTo>
                  <a:cubicBezTo>
                    <a:pt x="28" y="90"/>
                    <a:pt x="30" y="90"/>
                    <a:pt x="31" y="90"/>
                  </a:cubicBezTo>
                  <a:cubicBezTo>
                    <a:pt x="44" y="88"/>
                    <a:pt x="53" y="75"/>
                    <a:pt x="51" y="62"/>
                  </a:cubicBezTo>
                  <a:close/>
                  <a:moveTo>
                    <a:pt x="51" y="62"/>
                  </a:moveTo>
                  <a:cubicBezTo>
                    <a:pt x="51" y="62"/>
                    <a:pt x="51" y="62"/>
                    <a:pt x="51" y="6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7" name="Freeform 7">
              <a:extLst>
                <a:ext uri="{FF2B5EF4-FFF2-40B4-BE49-F238E27FC236}">
                  <a16:creationId xmlns:a16="http://schemas.microsoft.com/office/drawing/2014/main" id="{52C3304E-0728-4C00-9B4A-7755C0BB44F4}"/>
                </a:ext>
              </a:extLst>
            </p:cNvPr>
            <p:cNvSpPr>
              <a:spLocks noEditPoints="1"/>
            </p:cNvSpPr>
            <p:nvPr/>
          </p:nvSpPr>
          <p:spPr bwMode="auto">
            <a:xfrm>
              <a:off x="8215045" y="3044923"/>
              <a:ext cx="160397" cy="257493"/>
            </a:xfrm>
            <a:custGeom>
              <a:avLst/>
              <a:gdLst>
                <a:gd name="T0" fmla="*/ 166 w 193"/>
                <a:gd name="T1" fmla="*/ 307 h 307"/>
                <a:gd name="T2" fmla="*/ 174 w 193"/>
                <a:gd name="T3" fmla="*/ 306 h 307"/>
                <a:gd name="T4" fmla="*/ 189 w 193"/>
                <a:gd name="T5" fmla="*/ 275 h 307"/>
                <a:gd name="T6" fmla="*/ 71 w 193"/>
                <a:gd name="T7" fmla="*/ 51 h 307"/>
                <a:gd name="T8" fmla="*/ 49 w 193"/>
                <a:gd name="T9" fmla="*/ 16 h 307"/>
                <a:gd name="T10" fmla="*/ 16 w 193"/>
                <a:gd name="T11" fmla="*/ 6 h 307"/>
                <a:gd name="T12" fmla="*/ 6 w 193"/>
                <a:gd name="T13" fmla="*/ 38 h 307"/>
                <a:gd name="T14" fmla="*/ 33 w 193"/>
                <a:gd name="T15" fmla="*/ 80 h 307"/>
                <a:gd name="T16" fmla="*/ 143 w 193"/>
                <a:gd name="T17" fmla="*/ 290 h 307"/>
                <a:gd name="T18" fmla="*/ 166 w 193"/>
                <a:gd name="T19" fmla="*/ 307 h 307"/>
                <a:gd name="T20" fmla="*/ 166 w 193"/>
                <a:gd name="T21" fmla="*/ 307 h 307"/>
                <a:gd name="T22" fmla="*/ 166 w 193"/>
                <a:gd name="T23" fmla="*/ 30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3" h="307">
                  <a:moveTo>
                    <a:pt x="166" y="307"/>
                  </a:moveTo>
                  <a:cubicBezTo>
                    <a:pt x="169" y="307"/>
                    <a:pt x="171" y="306"/>
                    <a:pt x="174" y="306"/>
                  </a:cubicBezTo>
                  <a:cubicBezTo>
                    <a:pt x="186" y="301"/>
                    <a:pt x="193" y="288"/>
                    <a:pt x="189" y="275"/>
                  </a:cubicBezTo>
                  <a:cubicBezTo>
                    <a:pt x="162" y="194"/>
                    <a:pt x="123" y="119"/>
                    <a:pt x="71" y="51"/>
                  </a:cubicBezTo>
                  <a:cubicBezTo>
                    <a:pt x="63" y="40"/>
                    <a:pt x="55" y="28"/>
                    <a:pt x="49" y="16"/>
                  </a:cubicBezTo>
                  <a:cubicBezTo>
                    <a:pt x="43" y="4"/>
                    <a:pt x="28" y="0"/>
                    <a:pt x="16" y="6"/>
                  </a:cubicBezTo>
                  <a:cubicBezTo>
                    <a:pt x="5" y="12"/>
                    <a:pt x="0" y="26"/>
                    <a:pt x="6" y="38"/>
                  </a:cubicBezTo>
                  <a:cubicBezTo>
                    <a:pt x="14" y="53"/>
                    <a:pt x="23" y="67"/>
                    <a:pt x="33" y="80"/>
                  </a:cubicBezTo>
                  <a:cubicBezTo>
                    <a:pt x="81" y="144"/>
                    <a:pt x="119" y="215"/>
                    <a:pt x="143" y="290"/>
                  </a:cubicBezTo>
                  <a:cubicBezTo>
                    <a:pt x="147" y="300"/>
                    <a:pt x="156" y="307"/>
                    <a:pt x="166" y="307"/>
                  </a:cubicBezTo>
                  <a:close/>
                  <a:moveTo>
                    <a:pt x="166" y="307"/>
                  </a:moveTo>
                  <a:cubicBezTo>
                    <a:pt x="166" y="307"/>
                    <a:pt x="166" y="307"/>
                    <a:pt x="166" y="30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8" name="Freeform 8">
              <a:extLst>
                <a:ext uri="{FF2B5EF4-FFF2-40B4-BE49-F238E27FC236}">
                  <a16:creationId xmlns:a16="http://schemas.microsoft.com/office/drawing/2014/main" id="{5BE260A6-AE90-4E52-9E1D-B232700C52F8}"/>
                </a:ext>
              </a:extLst>
            </p:cNvPr>
            <p:cNvSpPr>
              <a:spLocks noEditPoints="1"/>
            </p:cNvSpPr>
            <p:nvPr/>
          </p:nvSpPr>
          <p:spPr bwMode="auto">
            <a:xfrm>
              <a:off x="8585816" y="3030644"/>
              <a:ext cx="71870" cy="89004"/>
            </a:xfrm>
            <a:custGeom>
              <a:avLst/>
              <a:gdLst>
                <a:gd name="T0" fmla="*/ 69 w 86"/>
                <a:gd name="T1" fmla="*/ 5 h 106"/>
                <a:gd name="T2" fmla="*/ 37 w 86"/>
                <a:gd name="T3" fmla="*/ 18 h 106"/>
                <a:gd name="T4" fmla="*/ 8 w 86"/>
                <a:gd name="T5" fmla="*/ 68 h 106"/>
                <a:gd name="T6" fmla="*/ 12 w 86"/>
                <a:gd name="T7" fmla="*/ 102 h 106"/>
                <a:gd name="T8" fmla="*/ 27 w 86"/>
                <a:gd name="T9" fmla="*/ 106 h 106"/>
                <a:gd name="T10" fmla="*/ 46 w 86"/>
                <a:gd name="T11" fmla="*/ 97 h 106"/>
                <a:gd name="T12" fmla="*/ 81 w 86"/>
                <a:gd name="T13" fmla="*/ 37 h 106"/>
                <a:gd name="T14" fmla="*/ 69 w 86"/>
                <a:gd name="T15" fmla="*/ 5 h 106"/>
                <a:gd name="T16" fmla="*/ 69 w 86"/>
                <a:gd name="T17" fmla="*/ 5 h 106"/>
                <a:gd name="T18" fmla="*/ 69 w 86"/>
                <a:gd name="T19" fmla="*/ 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06">
                  <a:moveTo>
                    <a:pt x="69" y="5"/>
                  </a:moveTo>
                  <a:cubicBezTo>
                    <a:pt x="56" y="0"/>
                    <a:pt x="42" y="6"/>
                    <a:pt x="37" y="18"/>
                  </a:cubicBezTo>
                  <a:cubicBezTo>
                    <a:pt x="29" y="36"/>
                    <a:pt x="20" y="52"/>
                    <a:pt x="8" y="68"/>
                  </a:cubicBezTo>
                  <a:cubicBezTo>
                    <a:pt x="0" y="79"/>
                    <a:pt x="2" y="94"/>
                    <a:pt x="12" y="102"/>
                  </a:cubicBezTo>
                  <a:cubicBezTo>
                    <a:pt x="17" y="105"/>
                    <a:pt x="22" y="106"/>
                    <a:pt x="27" y="106"/>
                  </a:cubicBezTo>
                  <a:cubicBezTo>
                    <a:pt x="34" y="106"/>
                    <a:pt x="41" y="103"/>
                    <a:pt x="46" y="97"/>
                  </a:cubicBezTo>
                  <a:cubicBezTo>
                    <a:pt x="60" y="78"/>
                    <a:pt x="72" y="58"/>
                    <a:pt x="81" y="37"/>
                  </a:cubicBezTo>
                  <a:cubicBezTo>
                    <a:pt x="86" y="25"/>
                    <a:pt x="81" y="11"/>
                    <a:pt x="69" y="5"/>
                  </a:cubicBezTo>
                  <a:close/>
                  <a:moveTo>
                    <a:pt x="69" y="5"/>
                  </a:moveTo>
                  <a:cubicBezTo>
                    <a:pt x="69" y="5"/>
                    <a:pt x="69" y="5"/>
                    <a:pt x="69" y="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29" name="Freeform 9">
              <a:extLst>
                <a:ext uri="{FF2B5EF4-FFF2-40B4-BE49-F238E27FC236}">
                  <a16:creationId xmlns:a16="http://schemas.microsoft.com/office/drawing/2014/main" id="{1B26C60C-8680-408D-8A2D-238AC26F0E6D}"/>
                </a:ext>
              </a:extLst>
            </p:cNvPr>
            <p:cNvSpPr>
              <a:spLocks noEditPoints="1"/>
            </p:cNvSpPr>
            <p:nvPr/>
          </p:nvSpPr>
          <p:spPr bwMode="auto">
            <a:xfrm>
              <a:off x="8413044" y="2724603"/>
              <a:ext cx="259397" cy="282719"/>
            </a:xfrm>
            <a:custGeom>
              <a:avLst/>
              <a:gdLst>
                <a:gd name="T0" fmla="*/ 24 w 312"/>
                <a:gd name="T1" fmla="*/ 48 h 337"/>
                <a:gd name="T2" fmla="*/ 264 w 312"/>
                <a:gd name="T3" fmla="*/ 288 h 337"/>
                <a:gd name="T4" fmla="*/ 263 w 312"/>
                <a:gd name="T5" fmla="*/ 311 h 337"/>
                <a:gd name="T6" fmla="*/ 285 w 312"/>
                <a:gd name="T7" fmla="*/ 337 h 337"/>
                <a:gd name="T8" fmla="*/ 287 w 312"/>
                <a:gd name="T9" fmla="*/ 337 h 337"/>
                <a:gd name="T10" fmla="*/ 311 w 312"/>
                <a:gd name="T11" fmla="*/ 315 h 337"/>
                <a:gd name="T12" fmla="*/ 312 w 312"/>
                <a:gd name="T13" fmla="*/ 288 h 337"/>
                <a:gd name="T14" fmla="*/ 24 w 312"/>
                <a:gd name="T15" fmla="*/ 0 h 337"/>
                <a:gd name="T16" fmla="*/ 0 w 312"/>
                <a:gd name="T17" fmla="*/ 24 h 337"/>
                <a:gd name="T18" fmla="*/ 24 w 312"/>
                <a:gd name="T19" fmla="*/ 48 h 337"/>
                <a:gd name="T20" fmla="*/ 24 w 312"/>
                <a:gd name="T21" fmla="*/ 48 h 337"/>
                <a:gd name="T22" fmla="*/ 24 w 312"/>
                <a:gd name="T23" fmla="*/ 4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2" h="337">
                  <a:moveTo>
                    <a:pt x="24" y="48"/>
                  </a:moveTo>
                  <a:cubicBezTo>
                    <a:pt x="157" y="48"/>
                    <a:pt x="264" y="156"/>
                    <a:pt x="264" y="288"/>
                  </a:cubicBezTo>
                  <a:cubicBezTo>
                    <a:pt x="264" y="296"/>
                    <a:pt x="264" y="303"/>
                    <a:pt x="263" y="311"/>
                  </a:cubicBezTo>
                  <a:cubicBezTo>
                    <a:pt x="262" y="324"/>
                    <a:pt x="272" y="336"/>
                    <a:pt x="285" y="337"/>
                  </a:cubicBezTo>
                  <a:cubicBezTo>
                    <a:pt x="286" y="337"/>
                    <a:pt x="287" y="337"/>
                    <a:pt x="287" y="337"/>
                  </a:cubicBezTo>
                  <a:cubicBezTo>
                    <a:pt x="300" y="337"/>
                    <a:pt x="310" y="328"/>
                    <a:pt x="311" y="315"/>
                  </a:cubicBezTo>
                  <a:cubicBezTo>
                    <a:pt x="312" y="306"/>
                    <a:pt x="312" y="297"/>
                    <a:pt x="312" y="288"/>
                  </a:cubicBezTo>
                  <a:cubicBezTo>
                    <a:pt x="312" y="129"/>
                    <a:pt x="183" y="0"/>
                    <a:pt x="24" y="0"/>
                  </a:cubicBezTo>
                  <a:cubicBezTo>
                    <a:pt x="11" y="0"/>
                    <a:pt x="0" y="11"/>
                    <a:pt x="0" y="24"/>
                  </a:cubicBezTo>
                  <a:cubicBezTo>
                    <a:pt x="0" y="37"/>
                    <a:pt x="11" y="48"/>
                    <a:pt x="24" y="48"/>
                  </a:cubicBezTo>
                  <a:close/>
                  <a:moveTo>
                    <a:pt x="24" y="48"/>
                  </a:moveTo>
                  <a:cubicBezTo>
                    <a:pt x="24" y="48"/>
                    <a:pt x="24" y="48"/>
                    <a:pt x="24" y="4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0" name="Freeform 10">
              <a:extLst>
                <a:ext uri="{FF2B5EF4-FFF2-40B4-BE49-F238E27FC236}">
                  <a16:creationId xmlns:a16="http://schemas.microsoft.com/office/drawing/2014/main" id="{2624B8E6-3FC0-49FC-9749-9612CCE805DB}"/>
                </a:ext>
              </a:extLst>
            </p:cNvPr>
            <p:cNvSpPr>
              <a:spLocks noEditPoints="1"/>
            </p:cNvSpPr>
            <p:nvPr/>
          </p:nvSpPr>
          <p:spPr bwMode="auto">
            <a:xfrm>
              <a:off x="8413044" y="2464731"/>
              <a:ext cx="39980" cy="152306"/>
            </a:xfrm>
            <a:custGeom>
              <a:avLst/>
              <a:gdLst>
                <a:gd name="T0" fmla="*/ 24 w 48"/>
                <a:gd name="T1" fmla="*/ 182 h 182"/>
                <a:gd name="T2" fmla="*/ 48 w 48"/>
                <a:gd name="T3" fmla="*/ 158 h 182"/>
                <a:gd name="T4" fmla="*/ 48 w 48"/>
                <a:gd name="T5" fmla="*/ 24 h 182"/>
                <a:gd name="T6" fmla="*/ 24 w 48"/>
                <a:gd name="T7" fmla="*/ 0 h 182"/>
                <a:gd name="T8" fmla="*/ 0 w 48"/>
                <a:gd name="T9" fmla="*/ 24 h 182"/>
                <a:gd name="T10" fmla="*/ 0 w 48"/>
                <a:gd name="T11" fmla="*/ 158 h 182"/>
                <a:gd name="T12" fmla="*/ 24 w 48"/>
                <a:gd name="T13" fmla="*/ 182 h 182"/>
                <a:gd name="T14" fmla="*/ 24 w 48"/>
                <a:gd name="T15" fmla="*/ 182 h 182"/>
                <a:gd name="T16" fmla="*/ 24 w 48"/>
                <a:gd name="T17"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82">
                  <a:moveTo>
                    <a:pt x="24" y="182"/>
                  </a:moveTo>
                  <a:cubicBezTo>
                    <a:pt x="38" y="182"/>
                    <a:pt x="48" y="172"/>
                    <a:pt x="48" y="158"/>
                  </a:cubicBezTo>
                  <a:cubicBezTo>
                    <a:pt x="48" y="24"/>
                    <a:pt x="48" y="24"/>
                    <a:pt x="48" y="24"/>
                  </a:cubicBezTo>
                  <a:cubicBezTo>
                    <a:pt x="48" y="11"/>
                    <a:pt x="38" y="0"/>
                    <a:pt x="24" y="0"/>
                  </a:cubicBezTo>
                  <a:cubicBezTo>
                    <a:pt x="11" y="0"/>
                    <a:pt x="0" y="11"/>
                    <a:pt x="0" y="24"/>
                  </a:cubicBezTo>
                  <a:cubicBezTo>
                    <a:pt x="0" y="158"/>
                    <a:pt x="0" y="158"/>
                    <a:pt x="0" y="158"/>
                  </a:cubicBezTo>
                  <a:cubicBezTo>
                    <a:pt x="0" y="172"/>
                    <a:pt x="11" y="182"/>
                    <a:pt x="24" y="182"/>
                  </a:cubicBezTo>
                  <a:close/>
                  <a:moveTo>
                    <a:pt x="24" y="182"/>
                  </a:moveTo>
                  <a:cubicBezTo>
                    <a:pt x="24" y="182"/>
                    <a:pt x="24" y="182"/>
                    <a:pt x="24" y="18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1" name="Freeform 11">
              <a:extLst>
                <a:ext uri="{FF2B5EF4-FFF2-40B4-BE49-F238E27FC236}">
                  <a16:creationId xmlns:a16="http://schemas.microsoft.com/office/drawing/2014/main" id="{0FA018AB-C1AC-48CB-94DE-822E9291E322}"/>
                </a:ext>
              </a:extLst>
            </p:cNvPr>
            <p:cNvSpPr>
              <a:spLocks noEditPoints="1"/>
            </p:cNvSpPr>
            <p:nvPr/>
          </p:nvSpPr>
          <p:spPr bwMode="auto">
            <a:xfrm>
              <a:off x="8169830" y="2526606"/>
              <a:ext cx="101379" cy="140883"/>
            </a:xfrm>
            <a:custGeom>
              <a:avLst/>
              <a:gdLst>
                <a:gd name="T0" fmla="*/ 74 w 122"/>
                <a:gd name="T1" fmla="*/ 156 h 168"/>
                <a:gd name="T2" fmla="*/ 94 w 122"/>
                <a:gd name="T3" fmla="*/ 168 h 168"/>
                <a:gd name="T4" fmla="*/ 106 w 122"/>
                <a:gd name="T5" fmla="*/ 165 h 168"/>
                <a:gd name="T6" fmla="*/ 115 w 122"/>
                <a:gd name="T7" fmla="*/ 132 h 168"/>
                <a:gd name="T8" fmla="*/ 48 w 122"/>
                <a:gd name="T9" fmla="*/ 15 h 168"/>
                <a:gd name="T10" fmla="*/ 15 w 122"/>
                <a:gd name="T11" fmla="*/ 7 h 168"/>
                <a:gd name="T12" fmla="*/ 6 w 122"/>
                <a:gd name="T13" fmla="*/ 39 h 168"/>
                <a:gd name="T14" fmla="*/ 74 w 122"/>
                <a:gd name="T15" fmla="*/ 156 h 168"/>
                <a:gd name="T16" fmla="*/ 74 w 122"/>
                <a:gd name="T17" fmla="*/ 156 h 168"/>
                <a:gd name="T18" fmla="*/ 74 w 122"/>
                <a:gd name="T19" fmla="*/ 15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68">
                  <a:moveTo>
                    <a:pt x="74" y="156"/>
                  </a:moveTo>
                  <a:cubicBezTo>
                    <a:pt x="78" y="164"/>
                    <a:pt x="86" y="168"/>
                    <a:pt x="94" y="168"/>
                  </a:cubicBezTo>
                  <a:cubicBezTo>
                    <a:pt x="98" y="168"/>
                    <a:pt x="103" y="167"/>
                    <a:pt x="106" y="165"/>
                  </a:cubicBezTo>
                  <a:cubicBezTo>
                    <a:pt x="118" y="158"/>
                    <a:pt x="122" y="143"/>
                    <a:pt x="115" y="132"/>
                  </a:cubicBezTo>
                  <a:cubicBezTo>
                    <a:pt x="48" y="15"/>
                    <a:pt x="48" y="15"/>
                    <a:pt x="48" y="15"/>
                  </a:cubicBezTo>
                  <a:cubicBezTo>
                    <a:pt x="41" y="4"/>
                    <a:pt x="27" y="0"/>
                    <a:pt x="15" y="7"/>
                  </a:cubicBezTo>
                  <a:cubicBezTo>
                    <a:pt x="4" y="13"/>
                    <a:pt x="0" y="28"/>
                    <a:pt x="6" y="39"/>
                  </a:cubicBezTo>
                  <a:lnTo>
                    <a:pt x="74" y="156"/>
                  </a:lnTo>
                  <a:close/>
                  <a:moveTo>
                    <a:pt x="74" y="156"/>
                  </a:moveTo>
                  <a:cubicBezTo>
                    <a:pt x="74" y="156"/>
                    <a:pt x="74" y="156"/>
                    <a:pt x="74" y="15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2" name="Freeform 12">
              <a:extLst>
                <a:ext uri="{FF2B5EF4-FFF2-40B4-BE49-F238E27FC236}">
                  <a16:creationId xmlns:a16="http://schemas.microsoft.com/office/drawing/2014/main" id="{74B02F14-EC3A-46CE-927A-CCADBE540613}"/>
                </a:ext>
              </a:extLst>
            </p:cNvPr>
            <p:cNvSpPr>
              <a:spLocks noEditPoints="1"/>
            </p:cNvSpPr>
            <p:nvPr/>
          </p:nvSpPr>
          <p:spPr bwMode="auto">
            <a:xfrm>
              <a:off x="8730507" y="3132975"/>
              <a:ext cx="142311" cy="99951"/>
            </a:xfrm>
            <a:custGeom>
              <a:avLst/>
              <a:gdLst>
                <a:gd name="T0" fmla="*/ 155 w 171"/>
                <a:gd name="T1" fmla="*/ 74 h 119"/>
                <a:gd name="T2" fmla="*/ 39 w 171"/>
                <a:gd name="T3" fmla="*/ 7 h 119"/>
                <a:gd name="T4" fmla="*/ 6 w 171"/>
                <a:gd name="T5" fmla="*/ 15 h 119"/>
                <a:gd name="T6" fmla="*/ 15 w 171"/>
                <a:gd name="T7" fmla="*/ 48 h 119"/>
                <a:gd name="T8" fmla="*/ 131 w 171"/>
                <a:gd name="T9" fmla="*/ 115 h 119"/>
                <a:gd name="T10" fmla="*/ 143 w 171"/>
                <a:gd name="T11" fmla="*/ 119 h 119"/>
                <a:gd name="T12" fmla="*/ 164 w 171"/>
                <a:gd name="T13" fmla="*/ 107 h 119"/>
                <a:gd name="T14" fmla="*/ 155 w 171"/>
                <a:gd name="T15" fmla="*/ 74 h 119"/>
                <a:gd name="T16" fmla="*/ 155 w 171"/>
                <a:gd name="T17" fmla="*/ 74 h 119"/>
                <a:gd name="T18" fmla="*/ 155 w 171"/>
                <a:gd name="T19" fmla="*/ 7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19">
                  <a:moveTo>
                    <a:pt x="155" y="74"/>
                  </a:moveTo>
                  <a:cubicBezTo>
                    <a:pt x="39" y="7"/>
                    <a:pt x="39" y="7"/>
                    <a:pt x="39" y="7"/>
                  </a:cubicBezTo>
                  <a:cubicBezTo>
                    <a:pt x="27" y="0"/>
                    <a:pt x="13" y="4"/>
                    <a:pt x="6" y="15"/>
                  </a:cubicBezTo>
                  <a:cubicBezTo>
                    <a:pt x="0" y="27"/>
                    <a:pt x="3" y="42"/>
                    <a:pt x="15" y="48"/>
                  </a:cubicBezTo>
                  <a:cubicBezTo>
                    <a:pt x="131" y="115"/>
                    <a:pt x="131" y="115"/>
                    <a:pt x="131" y="115"/>
                  </a:cubicBezTo>
                  <a:cubicBezTo>
                    <a:pt x="135" y="118"/>
                    <a:pt x="139" y="119"/>
                    <a:pt x="143" y="119"/>
                  </a:cubicBezTo>
                  <a:cubicBezTo>
                    <a:pt x="152" y="119"/>
                    <a:pt x="160" y="114"/>
                    <a:pt x="164" y="107"/>
                  </a:cubicBezTo>
                  <a:cubicBezTo>
                    <a:pt x="171" y="95"/>
                    <a:pt x="167" y="80"/>
                    <a:pt x="155" y="74"/>
                  </a:cubicBezTo>
                  <a:close/>
                  <a:moveTo>
                    <a:pt x="155" y="74"/>
                  </a:moveTo>
                  <a:cubicBezTo>
                    <a:pt x="155" y="74"/>
                    <a:pt x="155" y="74"/>
                    <a:pt x="155" y="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3" name="Freeform 13">
              <a:extLst>
                <a:ext uri="{FF2B5EF4-FFF2-40B4-BE49-F238E27FC236}">
                  <a16:creationId xmlns:a16="http://schemas.microsoft.com/office/drawing/2014/main" id="{31259EAD-4149-473F-B887-E3DAD9C02DC4}"/>
                </a:ext>
              </a:extLst>
            </p:cNvPr>
            <p:cNvSpPr>
              <a:spLocks noEditPoints="1"/>
            </p:cNvSpPr>
            <p:nvPr/>
          </p:nvSpPr>
          <p:spPr bwMode="auto">
            <a:xfrm>
              <a:off x="7993726" y="2704613"/>
              <a:ext cx="142311" cy="98999"/>
            </a:xfrm>
            <a:custGeom>
              <a:avLst/>
              <a:gdLst>
                <a:gd name="T0" fmla="*/ 15 w 171"/>
                <a:gd name="T1" fmla="*/ 48 h 118"/>
                <a:gd name="T2" fmla="*/ 132 w 171"/>
                <a:gd name="T3" fmla="*/ 115 h 118"/>
                <a:gd name="T4" fmla="*/ 144 w 171"/>
                <a:gd name="T5" fmla="*/ 118 h 118"/>
                <a:gd name="T6" fmla="*/ 165 w 171"/>
                <a:gd name="T7" fmla="*/ 106 h 118"/>
                <a:gd name="T8" fmla="*/ 156 w 171"/>
                <a:gd name="T9" fmla="*/ 74 h 118"/>
                <a:gd name="T10" fmla="*/ 39 w 171"/>
                <a:gd name="T11" fmla="*/ 6 h 118"/>
                <a:gd name="T12" fmla="*/ 7 w 171"/>
                <a:gd name="T13" fmla="*/ 15 h 118"/>
                <a:gd name="T14" fmla="*/ 15 w 171"/>
                <a:gd name="T15" fmla="*/ 48 h 118"/>
                <a:gd name="T16" fmla="*/ 15 w 171"/>
                <a:gd name="T17" fmla="*/ 48 h 118"/>
                <a:gd name="T18" fmla="*/ 15 w 171"/>
                <a:gd name="T19"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18">
                  <a:moveTo>
                    <a:pt x="15" y="48"/>
                  </a:moveTo>
                  <a:cubicBezTo>
                    <a:pt x="132" y="115"/>
                    <a:pt x="132" y="115"/>
                    <a:pt x="132" y="115"/>
                  </a:cubicBezTo>
                  <a:cubicBezTo>
                    <a:pt x="136" y="117"/>
                    <a:pt x="140" y="118"/>
                    <a:pt x="144" y="118"/>
                  </a:cubicBezTo>
                  <a:cubicBezTo>
                    <a:pt x="152" y="118"/>
                    <a:pt x="160" y="114"/>
                    <a:pt x="165" y="106"/>
                  </a:cubicBezTo>
                  <a:cubicBezTo>
                    <a:pt x="171" y="95"/>
                    <a:pt x="167" y="80"/>
                    <a:pt x="156" y="74"/>
                  </a:cubicBezTo>
                  <a:cubicBezTo>
                    <a:pt x="39" y="6"/>
                    <a:pt x="39" y="6"/>
                    <a:pt x="39" y="6"/>
                  </a:cubicBezTo>
                  <a:cubicBezTo>
                    <a:pt x="28" y="0"/>
                    <a:pt x="13" y="4"/>
                    <a:pt x="7" y="15"/>
                  </a:cubicBezTo>
                  <a:cubicBezTo>
                    <a:pt x="0" y="27"/>
                    <a:pt x="4" y="41"/>
                    <a:pt x="15" y="48"/>
                  </a:cubicBezTo>
                  <a:close/>
                  <a:moveTo>
                    <a:pt x="15" y="48"/>
                  </a:moveTo>
                  <a:cubicBezTo>
                    <a:pt x="15" y="48"/>
                    <a:pt x="15" y="48"/>
                    <a:pt x="15" y="4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4" name="Freeform 14">
              <a:extLst>
                <a:ext uri="{FF2B5EF4-FFF2-40B4-BE49-F238E27FC236}">
                  <a16:creationId xmlns:a16="http://schemas.microsoft.com/office/drawing/2014/main" id="{93766165-6D9A-4C04-B46A-D90AB4A00674}"/>
                </a:ext>
              </a:extLst>
            </p:cNvPr>
            <p:cNvSpPr>
              <a:spLocks noEditPoints="1"/>
            </p:cNvSpPr>
            <p:nvPr/>
          </p:nvSpPr>
          <p:spPr bwMode="auto">
            <a:xfrm>
              <a:off x="8782387" y="2949255"/>
              <a:ext cx="152306" cy="40457"/>
            </a:xfrm>
            <a:custGeom>
              <a:avLst/>
              <a:gdLst>
                <a:gd name="T0" fmla="*/ 159 w 183"/>
                <a:gd name="T1" fmla="*/ 0 h 48"/>
                <a:gd name="T2" fmla="*/ 24 w 183"/>
                <a:gd name="T3" fmla="*/ 0 h 48"/>
                <a:gd name="T4" fmla="*/ 0 w 183"/>
                <a:gd name="T5" fmla="*/ 24 h 48"/>
                <a:gd name="T6" fmla="*/ 24 w 183"/>
                <a:gd name="T7" fmla="*/ 48 h 48"/>
                <a:gd name="T8" fmla="*/ 159 w 183"/>
                <a:gd name="T9" fmla="*/ 48 h 48"/>
                <a:gd name="T10" fmla="*/ 183 w 183"/>
                <a:gd name="T11" fmla="*/ 24 h 48"/>
                <a:gd name="T12" fmla="*/ 159 w 183"/>
                <a:gd name="T13" fmla="*/ 0 h 48"/>
                <a:gd name="T14" fmla="*/ 159 w 183"/>
                <a:gd name="T15" fmla="*/ 0 h 48"/>
                <a:gd name="T16" fmla="*/ 159 w 183"/>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48">
                  <a:moveTo>
                    <a:pt x="159" y="0"/>
                  </a:moveTo>
                  <a:cubicBezTo>
                    <a:pt x="24" y="0"/>
                    <a:pt x="24" y="0"/>
                    <a:pt x="24" y="0"/>
                  </a:cubicBezTo>
                  <a:cubicBezTo>
                    <a:pt x="11" y="0"/>
                    <a:pt x="0" y="11"/>
                    <a:pt x="0" y="24"/>
                  </a:cubicBezTo>
                  <a:cubicBezTo>
                    <a:pt x="0" y="38"/>
                    <a:pt x="11" y="48"/>
                    <a:pt x="24" y="48"/>
                  </a:cubicBezTo>
                  <a:cubicBezTo>
                    <a:pt x="159" y="48"/>
                    <a:pt x="159" y="48"/>
                    <a:pt x="159" y="48"/>
                  </a:cubicBezTo>
                  <a:cubicBezTo>
                    <a:pt x="172" y="48"/>
                    <a:pt x="183" y="38"/>
                    <a:pt x="183" y="24"/>
                  </a:cubicBezTo>
                  <a:cubicBezTo>
                    <a:pt x="183" y="11"/>
                    <a:pt x="172" y="0"/>
                    <a:pt x="159" y="0"/>
                  </a:cubicBezTo>
                  <a:close/>
                  <a:moveTo>
                    <a:pt x="159" y="0"/>
                  </a:moveTo>
                  <a:cubicBezTo>
                    <a:pt x="159" y="0"/>
                    <a:pt x="159" y="0"/>
                    <a:pt x="159" y="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5" name="Freeform 15">
              <a:extLst>
                <a:ext uri="{FF2B5EF4-FFF2-40B4-BE49-F238E27FC236}">
                  <a16:creationId xmlns:a16="http://schemas.microsoft.com/office/drawing/2014/main" id="{EFEE57BD-BA32-45C9-8CD1-4B375E0509ED}"/>
                </a:ext>
              </a:extLst>
            </p:cNvPr>
            <p:cNvSpPr>
              <a:spLocks noEditPoints="1"/>
            </p:cNvSpPr>
            <p:nvPr/>
          </p:nvSpPr>
          <p:spPr bwMode="auto">
            <a:xfrm>
              <a:off x="7931851" y="2949255"/>
              <a:ext cx="151355" cy="40457"/>
            </a:xfrm>
            <a:custGeom>
              <a:avLst/>
              <a:gdLst>
                <a:gd name="T0" fmla="*/ 182 w 182"/>
                <a:gd name="T1" fmla="*/ 24 h 48"/>
                <a:gd name="T2" fmla="*/ 158 w 182"/>
                <a:gd name="T3" fmla="*/ 0 h 48"/>
                <a:gd name="T4" fmla="*/ 24 w 182"/>
                <a:gd name="T5" fmla="*/ 0 h 48"/>
                <a:gd name="T6" fmla="*/ 0 w 182"/>
                <a:gd name="T7" fmla="*/ 24 h 48"/>
                <a:gd name="T8" fmla="*/ 24 w 182"/>
                <a:gd name="T9" fmla="*/ 48 h 48"/>
                <a:gd name="T10" fmla="*/ 158 w 182"/>
                <a:gd name="T11" fmla="*/ 48 h 48"/>
                <a:gd name="T12" fmla="*/ 182 w 182"/>
                <a:gd name="T13" fmla="*/ 24 h 48"/>
                <a:gd name="T14" fmla="*/ 182 w 182"/>
                <a:gd name="T15" fmla="*/ 24 h 48"/>
                <a:gd name="T16" fmla="*/ 182 w 182"/>
                <a:gd name="T17"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48">
                  <a:moveTo>
                    <a:pt x="182" y="24"/>
                  </a:moveTo>
                  <a:cubicBezTo>
                    <a:pt x="182" y="11"/>
                    <a:pt x="172" y="0"/>
                    <a:pt x="158" y="0"/>
                  </a:cubicBezTo>
                  <a:cubicBezTo>
                    <a:pt x="24" y="0"/>
                    <a:pt x="24" y="0"/>
                    <a:pt x="24" y="0"/>
                  </a:cubicBezTo>
                  <a:cubicBezTo>
                    <a:pt x="11" y="0"/>
                    <a:pt x="0" y="11"/>
                    <a:pt x="0" y="24"/>
                  </a:cubicBezTo>
                  <a:cubicBezTo>
                    <a:pt x="0" y="38"/>
                    <a:pt x="11" y="48"/>
                    <a:pt x="24" y="48"/>
                  </a:cubicBezTo>
                  <a:cubicBezTo>
                    <a:pt x="158" y="48"/>
                    <a:pt x="158" y="48"/>
                    <a:pt x="158" y="48"/>
                  </a:cubicBezTo>
                  <a:cubicBezTo>
                    <a:pt x="172" y="48"/>
                    <a:pt x="182" y="38"/>
                    <a:pt x="182" y="24"/>
                  </a:cubicBezTo>
                  <a:close/>
                  <a:moveTo>
                    <a:pt x="182" y="24"/>
                  </a:moveTo>
                  <a:cubicBezTo>
                    <a:pt x="182" y="24"/>
                    <a:pt x="182" y="24"/>
                    <a:pt x="182" y="2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6" name="Freeform 16">
              <a:extLst>
                <a:ext uri="{FF2B5EF4-FFF2-40B4-BE49-F238E27FC236}">
                  <a16:creationId xmlns:a16="http://schemas.microsoft.com/office/drawing/2014/main" id="{891B9E69-F477-4316-A3CE-27D20E867F4C}"/>
                </a:ext>
              </a:extLst>
            </p:cNvPr>
            <p:cNvSpPr>
              <a:spLocks noEditPoints="1"/>
            </p:cNvSpPr>
            <p:nvPr/>
          </p:nvSpPr>
          <p:spPr bwMode="auto">
            <a:xfrm>
              <a:off x="8730507" y="2704613"/>
              <a:ext cx="142311" cy="98999"/>
            </a:xfrm>
            <a:custGeom>
              <a:avLst/>
              <a:gdLst>
                <a:gd name="T0" fmla="*/ 27 w 171"/>
                <a:gd name="T1" fmla="*/ 118 h 118"/>
                <a:gd name="T2" fmla="*/ 39 w 171"/>
                <a:gd name="T3" fmla="*/ 115 h 118"/>
                <a:gd name="T4" fmla="*/ 155 w 171"/>
                <a:gd name="T5" fmla="*/ 48 h 118"/>
                <a:gd name="T6" fmla="*/ 164 w 171"/>
                <a:gd name="T7" fmla="*/ 15 h 118"/>
                <a:gd name="T8" fmla="*/ 131 w 171"/>
                <a:gd name="T9" fmla="*/ 6 h 118"/>
                <a:gd name="T10" fmla="*/ 15 w 171"/>
                <a:gd name="T11" fmla="*/ 74 h 118"/>
                <a:gd name="T12" fmla="*/ 6 w 171"/>
                <a:gd name="T13" fmla="*/ 106 h 118"/>
                <a:gd name="T14" fmla="*/ 27 w 171"/>
                <a:gd name="T15" fmla="*/ 118 h 118"/>
                <a:gd name="T16" fmla="*/ 27 w 171"/>
                <a:gd name="T17" fmla="*/ 118 h 118"/>
                <a:gd name="T18" fmla="*/ 27 w 171"/>
                <a:gd name="T19"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18">
                  <a:moveTo>
                    <a:pt x="27" y="118"/>
                  </a:moveTo>
                  <a:cubicBezTo>
                    <a:pt x="31" y="118"/>
                    <a:pt x="35" y="117"/>
                    <a:pt x="39" y="115"/>
                  </a:cubicBezTo>
                  <a:cubicBezTo>
                    <a:pt x="155" y="48"/>
                    <a:pt x="155" y="48"/>
                    <a:pt x="155" y="48"/>
                  </a:cubicBezTo>
                  <a:cubicBezTo>
                    <a:pt x="167" y="41"/>
                    <a:pt x="171" y="27"/>
                    <a:pt x="164" y="15"/>
                  </a:cubicBezTo>
                  <a:cubicBezTo>
                    <a:pt x="157" y="4"/>
                    <a:pt x="143" y="0"/>
                    <a:pt x="131" y="6"/>
                  </a:cubicBezTo>
                  <a:cubicBezTo>
                    <a:pt x="15" y="74"/>
                    <a:pt x="15" y="74"/>
                    <a:pt x="15" y="74"/>
                  </a:cubicBezTo>
                  <a:cubicBezTo>
                    <a:pt x="3" y="80"/>
                    <a:pt x="0" y="95"/>
                    <a:pt x="6" y="106"/>
                  </a:cubicBezTo>
                  <a:cubicBezTo>
                    <a:pt x="11" y="114"/>
                    <a:pt x="19" y="118"/>
                    <a:pt x="27" y="118"/>
                  </a:cubicBezTo>
                  <a:close/>
                  <a:moveTo>
                    <a:pt x="27" y="118"/>
                  </a:moveTo>
                  <a:cubicBezTo>
                    <a:pt x="27" y="118"/>
                    <a:pt x="27" y="118"/>
                    <a:pt x="27" y="11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7" name="Freeform 17">
              <a:extLst>
                <a:ext uri="{FF2B5EF4-FFF2-40B4-BE49-F238E27FC236}">
                  <a16:creationId xmlns:a16="http://schemas.microsoft.com/office/drawing/2014/main" id="{F428530B-0815-4510-95B9-9CC11C9C7D56}"/>
                </a:ext>
              </a:extLst>
            </p:cNvPr>
            <p:cNvSpPr>
              <a:spLocks noEditPoints="1"/>
            </p:cNvSpPr>
            <p:nvPr/>
          </p:nvSpPr>
          <p:spPr bwMode="auto">
            <a:xfrm>
              <a:off x="7993726" y="3132975"/>
              <a:ext cx="142311" cy="99951"/>
            </a:xfrm>
            <a:custGeom>
              <a:avLst/>
              <a:gdLst>
                <a:gd name="T0" fmla="*/ 132 w 171"/>
                <a:gd name="T1" fmla="*/ 7 h 119"/>
                <a:gd name="T2" fmla="*/ 15 w 171"/>
                <a:gd name="T3" fmla="*/ 74 h 119"/>
                <a:gd name="T4" fmla="*/ 7 w 171"/>
                <a:gd name="T5" fmla="*/ 107 h 119"/>
                <a:gd name="T6" fmla="*/ 28 w 171"/>
                <a:gd name="T7" fmla="*/ 119 h 119"/>
                <a:gd name="T8" fmla="*/ 39 w 171"/>
                <a:gd name="T9" fmla="*/ 115 h 119"/>
                <a:gd name="T10" fmla="*/ 156 w 171"/>
                <a:gd name="T11" fmla="*/ 48 h 119"/>
                <a:gd name="T12" fmla="*/ 165 w 171"/>
                <a:gd name="T13" fmla="*/ 15 h 119"/>
                <a:gd name="T14" fmla="*/ 132 w 171"/>
                <a:gd name="T15" fmla="*/ 7 h 119"/>
                <a:gd name="T16" fmla="*/ 132 w 171"/>
                <a:gd name="T17" fmla="*/ 7 h 119"/>
                <a:gd name="T18" fmla="*/ 132 w 171"/>
                <a:gd name="T19" fmla="*/ 7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19">
                  <a:moveTo>
                    <a:pt x="132" y="7"/>
                  </a:moveTo>
                  <a:cubicBezTo>
                    <a:pt x="15" y="74"/>
                    <a:pt x="15" y="74"/>
                    <a:pt x="15" y="74"/>
                  </a:cubicBezTo>
                  <a:cubicBezTo>
                    <a:pt x="4" y="80"/>
                    <a:pt x="0" y="95"/>
                    <a:pt x="7" y="107"/>
                  </a:cubicBezTo>
                  <a:cubicBezTo>
                    <a:pt x="11" y="114"/>
                    <a:pt x="19" y="119"/>
                    <a:pt x="28" y="119"/>
                  </a:cubicBezTo>
                  <a:cubicBezTo>
                    <a:pt x="32" y="119"/>
                    <a:pt x="36" y="118"/>
                    <a:pt x="39" y="115"/>
                  </a:cubicBezTo>
                  <a:cubicBezTo>
                    <a:pt x="156" y="48"/>
                    <a:pt x="156" y="48"/>
                    <a:pt x="156" y="48"/>
                  </a:cubicBezTo>
                  <a:cubicBezTo>
                    <a:pt x="167" y="42"/>
                    <a:pt x="171" y="27"/>
                    <a:pt x="165" y="15"/>
                  </a:cubicBezTo>
                  <a:cubicBezTo>
                    <a:pt x="158" y="4"/>
                    <a:pt x="143" y="0"/>
                    <a:pt x="132" y="7"/>
                  </a:cubicBezTo>
                  <a:close/>
                  <a:moveTo>
                    <a:pt x="132" y="7"/>
                  </a:moveTo>
                  <a:cubicBezTo>
                    <a:pt x="132" y="7"/>
                    <a:pt x="132" y="7"/>
                    <a:pt x="132" y="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38" name="Freeform 18">
              <a:extLst>
                <a:ext uri="{FF2B5EF4-FFF2-40B4-BE49-F238E27FC236}">
                  <a16:creationId xmlns:a16="http://schemas.microsoft.com/office/drawing/2014/main" id="{79A8AADB-EB49-45BE-A2B4-87175FCD0DB3}"/>
                </a:ext>
              </a:extLst>
            </p:cNvPr>
            <p:cNvSpPr>
              <a:spLocks noEditPoints="1"/>
            </p:cNvSpPr>
            <p:nvPr/>
          </p:nvSpPr>
          <p:spPr bwMode="auto">
            <a:xfrm>
              <a:off x="8595336" y="2526606"/>
              <a:ext cx="101379" cy="140883"/>
            </a:xfrm>
            <a:custGeom>
              <a:avLst/>
              <a:gdLst>
                <a:gd name="T0" fmla="*/ 15 w 122"/>
                <a:gd name="T1" fmla="*/ 165 h 168"/>
                <a:gd name="T2" fmla="*/ 27 w 122"/>
                <a:gd name="T3" fmla="*/ 168 h 168"/>
                <a:gd name="T4" fmla="*/ 48 w 122"/>
                <a:gd name="T5" fmla="*/ 156 h 168"/>
                <a:gd name="T6" fmla="*/ 115 w 122"/>
                <a:gd name="T7" fmla="*/ 39 h 168"/>
                <a:gd name="T8" fmla="*/ 107 w 122"/>
                <a:gd name="T9" fmla="*/ 7 h 168"/>
                <a:gd name="T10" fmla="*/ 74 w 122"/>
                <a:gd name="T11" fmla="*/ 15 h 168"/>
                <a:gd name="T12" fmla="*/ 7 w 122"/>
                <a:gd name="T13" fmla="*/ 132 h 168"/>
                <a:gd name="T14" fmla="*/ 15 w 122"/>
                <a:gd name="T15" fmla="*/ 165 h 168"/>
                <a:gd name="T16" fmla="*/ 15 w 122"/>
                <a:gd name="T17" fmla="*/ 165 h 168"/>
                <a:gd name="T18" fmla="*/ 15 w 122"/>
                <a:gd name="T19" fmla="*/ 165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68">
                  <a:moveTo>
                    <a:pt x="15" y="165"/>
                  </a:moveTo>
                  <a:cubicBezTo>
                    <a:pt x="19" y="167"/>
                    <a:pt x="23" y="168"/>
                    <a:pt x="27" y="168"/>
                  </a:cubicBezTo>
                  <a:cubicBezTo>
                    <a:pt x="36" y="168"/>
                    <a:pt x="44" y="164"/>
                    <a:pt x="48" y="156"/>
                  </a:cubicBezTo>
                  <a:cubicBezTo>
                    <a:pt x="115" y="39"/>
                    <a:pt x="115" y="39"/>
                    <a:pt x="115" y="39"/>
                  </a:cubicBezTo>
                  <a:cubicBezTo>
                    <a:pt x="122" y="28"/>
                    <a:pt x="118" y="13"/>
                    <a:pt x="107" y="7"/>
                  </a:cubicBezTo>
                  <a:cubicBezTo>
                    <a:pt x="95" y="0"/>
                    <a:pt x="80" y="4"/>
                    <a:pt x="74" y="15"/>
                  </a:cubicBezTo>
                  <a:cubicBezTo>
                    <a:pt x="7" y="132"/>
                    <a:pt x="7" y="132"/>
                    <a:pt x="7" y="132"/>
                  </a:cubicBezTo>
                  <a:cubicBezTo>
                    <a:pt x="0" y="143"/>
                    <a:pt x="4" y="158"/>
                    <a:pt x="15" y="165"/>
                  </a:cubicBezTo>
                  <a:close/>
                  <a:moveTo>
                    <a:pt x="15" y="165"/>
                  </a:moveTo>
                  <a:cubicBezTo>
                    <a:pt x="15" y="165"/>
                    <a:pt x="15" y="165"/>
                    <a:pt x="15" y="16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grpSp>
        <p:nvGrpSpPr>
          <p:cNvPr id="39" name="Group 38">
            <a:extLst>
              <a:ext uri="{FF2B5EF4-FFF2-40B4-BE49-F238E27FC236}">
                <a16:creationId xmlns:a16="http://schemas.microsoft.com/office/drawing/2014/main" id="{00CD7D82-AA0A-476E-A2AB-57820789D657}"/>
              </a:ext>
            </a:extLst>
          </p:cNvPr>
          <p:cNvGrpSpPr/>
          <p:nvPr/>
        </p:nvGrpSpPr>
        <p:grpSpPr>
          <a:xfrm>
            <a:off x="7506223" y="4815893"/>
            <a:ext cx="758450" cy="798627"/>
            <a:chOff x="5995988" y="2712903"/>
            <a:chExt cx="2457450" cy="2587625"/>
          </a:xfrm>
        </p:grpSpPr>
        <p:sp>
          <p:nvSpPr>
            <p:cNvPr id="40" name="Freeform 6">
              <a:extLst>
                <a:ext uri="{FF2B5EF4-FFF2-40B4-BE49-F238E27FC236}">
                  <a16:creationId xmlns:a16="http://schemas.microsoft.com/office/drawing/2014/main" id="{4C119028-DFB2-40F8-B5A8-A234F587FB12}"/>
                </a:ext>
              </a:extLst>
            </p:cNvPr>
            <p:cNvSpPr>
              <a:spLocks/>
            </p:cNvSpPr>
            <p:nvPr/>
          </p:nvSpPr>
          <p:spPr bwMode="auto">
            <a:xfrm>
              <a:off x="5995988" y="2712903"/>
              <a:ext cx="2457450" cy="2587625"/>
            </a:xfrm>
            <a:custGeom>
              <a:avLst/>
              <a:gdLst>
                <a:gd name="T0" fmla="*/ 707 w 771"/>
                <a:gd name="T1" fmla="*/ 219 h 812"/>
                <a:gd name="T2" fmla="*/ 760 w 771"/>
                <a:gd name="T3" fmla="*/ 369 h 812"/>
                <a:gd name="T4" fmla="*/ 685 w 771"/>
                <a:gd name="T5" fmla="*/ 634 h 812"/>
                <a:gd name="T6" fmla="*/ 197 w 771"/>
                <a:gd name="T7" fmla="*/ 707 h 812"/>
                <a:gd name="T8" fmla="*/ 97 w 771"/>
                <a:gd name="T9" fmla="*/ 220 h 812"/>
                <a:gd name="T10" fmla="*/ 594 w 771"/>
                <a:gd name="T11" fmla="*/ 106 h 812"/>
                <a:gd name="T12" fmla="*/ 552 w 771"/>
                <a:gd name="T13" fmla="*/ 147 h 812"/>
                <a:gd name="T14" fmla="*/ 509 w 771"/>
                <a:gd name="T15" fmla="*/ 128 h 812"/>
                <a:gd name="T16" fmla="*/ 454 w 771"/>
                <a:gd name="T17" fmla="*/ 113 h 812"/>
                <a:gd name="T18" fmla="*/ 372 w 771"/>
                <a:gd name="T19" fmla="*/ 110 h 812"/>
                <a:gd name="T20" fmla="*/ 241 w 771"/>
                <a:gd name="T21" fmla="*/ 155 h 812"/>
                <a:gd name="T22" fmla="*/ 147 w 771"/>
                <a:gd name="T23" fmla="*/ 249 h 812"/>
                <a:gd name="T24" fmla="*/ 115 w 771"/>
                <a:gd name="T25" fmla="*/ 317 h 812"/>
                <a:gd name="T26" fmla="*/ 103 w 771"/>
                <a:gd name="T27" fmla="*/ 366 h 812"/>
                <a:gd name="T28" fmla="*/ 102 w 771"/>
                <a:gd name="T29" fmla="*/ 450 h 812"/>
                <a:gd name="T30" fmla="*/ 124 w 771"/>
                <a:gd name="T31" fmla="*/ 528 h 812"/>
                <a:gd name="T32" fmla="*/ 209 w 771"/>
                <a:gd name="T33" fmla="*/ 643 h 812"/>
                <a:gd name="T34" fmla="*/ 295 w 771"/>
                <a:gd name="T35" fmla="*/ 694 h 812"/>
                <a:gd name="T36" fmla="*/ 357 w 771"/>
                <a:gd name="T37" fmla="*/ 710 h 812"/>
                <a:gd name="T38" fmla="*/ 439 w 771"/>
                <a:gd name="T39" fmla="*/ 711 h 812"/>
                <a:gd name="T40" fmla="*/ 512 w 771"/>
                <a:gd name="T41" fmla="*/ 693 h 812"/>
                <a:gd name="T42" fmla="*/ 585 w 771"/>
                <a:gd name="T43" fmla="*/ 652 h 812"/>
                <a:gd name="T44" fmla="*/ 644 w 771"/>
                <a:gd name="T45" fmla="*/ 592 h 812"/>
                <a:gd name="T46" fmla="*/ 677 w 771"/>
                <a:gd name="T47" fmla="*/ 536 h 812"/>
                <a:gd name="T48" fmla="*/ 696 w 771"/>
                <a:gd name="T49" fmla="*/ 482 h 812"/>
                <a:gd name="T50" fmla="*/ 704 w 771"/>
                <a:gd name="T51" fmla="*/ 432 h 812"/>
                <a:gd name="T52" fmla="*/ 702 w 771"/>
                <a:gd name="T53" fmla="*/ 374 h 812"/>
                <a:gd name="T54" fmla="*/ 695 w 771"/>
                <a:gd name="T55" fmla="*/ 334 h 812"/>
                <a:gd name="T56" fmla="*/ 666 w 771"/>
                <a:gd name="T57" fmla="*/ 264 h 812"/>
                <a:gd name="T58" fmla="*/ 667 w 771"/>
                <a:gd name="T59" fmla="*/ 258 h 812"/>
                <a:gd name="T60" fmla="*/ 703 w 771"/>
                <a:gd name="T61" fmla="*/ 222 h 812"/>
                <a:gd name="T62" fmla="*/ 707 w 771"/>
                <a:gd name="T63" fmla="*/ 219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1" h="812">
                  <a:moveTo>
                    <a:pt x="707" y="219"/>
                  </a:moveTo>
                  <a:cubicBezTo>
                    <a:pt x="736" y="265"/>
                    <a:pt x="754" y="315"/>
                    <a:pt x="760" y="369"/>
                  </a:cubicBezTo>
                  <a:cubicBezTo>
                    <a:pt x="771" y="467"/>
                    <a:pt x="746" y="557"/>
                    <a:pt x="685" y="634"/>
                  </a:cubicBezTo>
                  <a:cubicBezTo>
                    <a:pt x="561" y="789"/>
                    <a:pt x="347" y="812"/>
                    <a:pt x="197" y="707"/>
                  </a:cubicBezTo>
                  <a:cubicBezTo>
                    <a:pt x="31" y="591"/>
                    <a:pt x="0" y="374"/>
                    <a:pt x="97" y="220"/>
                  </a:cubicBezTo>
                  <a:cubicBezTo>
                    <a:pt x="203" y="52"/>
                    <a:pt x="424" y="0"/>
                    <a:pt x="594" y="106"/>
                  </a:cubicBezTo>
                  <a:cubicBezTo>
                    <a:pt x="580" y="120"/>
                    <a:pt x="566" y="134"/>
                    <a:pt x="552" y="147"/>
                  </a:cubicBezTo>
                  <a:cubicBezTo>
                    <a:pt x="538" y="141"/>
                    <a:pt x="523" y="134"/>
                    <a:pt x="509" y="128"/>
                  </a:cubicBezTo>
                  <a:cubicBezTo>
                    <a:pt x="491" y="121"/>
                    <a:pt x="473" y="116"/>
                    <a:pt x="454" y="113"/>
                  </a:cubicBezTo>
                  <a:cubicBezTo>
                    <a:pt x="427" y="108"/>
                    <a:pt x="399" y="107"/>
                    <a:pt x="372" y="110"/>
                  </a:cubicBezTo>
                  <a:cubicBezTo>
                    <a:pt x="325" y="115"/>
                    <a:pt x="281" y="130"/>
                    <a:pt x="241" y="155"/>
                  </a:cubicBezTo>
                  <a:cubicBezTo>
                    <a:pt x="203" y="179"/>
                    <a:pt x="171" y="211"/>
                    <a:pt x="147" y="249"/>
                  </a:cubicBezTo>
                  <a:cubicBezTo>
                    <a:pt x="134" y="270"/>
                    <a:pt x="123" y="293"/>
                    <a:pt x="115" y="317"/>
                  </a:cubicBezTo>
                  <a:cubicBezTo>
                    <a:pt x="110" y="333"/>
                    <a:pt x="106" y="350"/>
                    <a:pt x="103" y="366"/>
                  </a:cubicBezTo>
                  <a:cubicBezTo>
                    <a:pt x="99" y="394"/>
                    <a:pt x="99" y="422"/>
                    <a:pt x="102" y="450"/>
                  </a:cubicBezTo>
                  <a:cubicBezTo>
                    <a:pt x="105" y="477"/>
                    <a:pt x="113" y="503"/>
                    <a:pt x="124" y="528"/>
                  </a:cubicBezTo>
                  <a:cubicBezTo>
                    <a:pt x="143" y="574"/>
                    <a:pt x="171" y="612"/>
                    <a:pt x="209" y="643"/>
                  </a:cubicBezTo>
                  <a:cubicBezTo>
                    <a:pt x="235" y="665"/>
                    <a:pt x="263" y="682"/>
                    <a:pt x="295" y="694"/>
                  </a:cubicBezTo>
                  <a:cubicBezTo>
                    <a:pt x="315" y="701"/>
                    <a:pt x="336" y="707"/>
                    <a:pt x="357" y="710"/>
                  </a:cubicBezTo>
                  <a:cubicBezTo>
                    <a:pt x="384" y="714"/>
                    <a:pt x="412" y="715"/>
                    <a:pt x="439" y="711"/>
                  </a:cubicBezTo>
                  <a:cubicBezTo>
                    <a:pt x="464" y="708"/>
                    <a:pt x="488" y="702"/>
                    <a:pt x="512" y="693"/>
                  </a:cubicBezTo>
                  <a:cubicBezTo>
                    <a:pt x="538" y="683"/>
                    <a:pt x="563" y="669"/>
                    <a:pt x="585" y="652"/>
                  </a:cubicBezTo>
                  <a:cubicBezTo>
                    <a:pt x="607" y="635"/>
                    <a:pt x="627" y="615"/>
                    <a:pt x="644" y="592"/>
                  </a:cubicBezTo>
                  <a:cubicBezTo>
                    <a:pt x="657" y="575"/>
                    <a:pt x="668" y="556"/>
                    <a:pt x="677" y="536"/>
                  </a:cubicBezTo>
                  <a:cubicBezTo>
                    <a:pt x="686" y="519"/>
                    <a:pt x="692" y="501"/>
                    <a:pt x="696" y="482"/>
                  </a:cubicBezTo>
                  <a:cubicBezTo>
                    <a:pt x="700" y="465"/>
                    <a:pt x="703" y="449"/>
                    <a:pt x="704" y="432"/>
                  </a:cubicBezTo>
                  <a:cubicBezTo>
                    <a:pt x="704" y="413"/>
                    <a:pt x="704" y="393"/>
                    <a:pt x="702" y="374"/>
                  </a:cubicBezTo>
                  <a:cubicBezTo>
                    <a:pt x="701" y="361"/>
                    <a:pt x="698" y="347"/>
                    <a:pt x="695" y="334"/>
                  </a:cubicBezTo>
                  <a:cubicBezTo>
                    <a:pt x="689" y="310"/>
                    <a:pt x="679" y="286"/>
                    <a:pt x="666" y="264"/>
                  </a:cubicBezTo>
                  <a:cubicBezTo>
                    <a:pt x="665" y="262"/>
                    <a:pt x="665" y="260"/>
                    <a:pt x="667" y="258"/>
                  </a:cubicBezTo>
                  <a:cubicBezTo>
                    <a:pt x="680" y="246"/>
                    <a:pt x="691" y="234"/>
                    <a:pt x="703" y="222"/>
                  </a:cubicBezTo>
                  <a:cubicBezTo>
                    <a:pt x="704" y="221"/>
                    <a:pt x="705" y="220"/>
                    <a:pt x="707" y="2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1" name="Freeform 7">
              <a:extLst>
                <a:ext uri="{FF2B5EF4-FFF2-40B4-BE49-F238E27FC236}">
                  <a16:creationId xmlns:a16="http://schemas.microsoft.com/office/drawing/2014/main" id="{00B949C6-08A3-4B1F-8559-2FF4B65F821D}"/>
                </a:ext>
              </a:extLst>
            </p:cNvPr>
            <p:cNvSpPr>
              <a:spLocks/>
            </p:cNvSpPr>
            <p:nvPr/>
          </p:nvSpPr>
          <p:spPr bwMode="auto">
            <a:xfrm>
              <a:off x="6515101" y="3270116"/>
              <a:ext cx="1450975" cy="1435100"/>
            </a:xfrm>
            <a:custGeom>
              <a:avLst/>
              <a:gdLst>
                <a:gd name="T0" fmla="*/ 350 w 455"/>
                <a:gd name="T1" fmla="*/ 54 h 450"/>
                <a:gd name="T2" fmla="*/ 311 w 455"/>
                <a:gd name="T3" fmla="*/ 93 h 450"/>
                <a:gd name="T4" fmla="*/ 305 w 455"/>
                <a:gd name="T5" fmla="*/ 94 h 450"/>
                <a:gd name="T6" fmla="*/ 262 w 455"/>
                <a:gd name="T7" fmla="*/ 81 h 450"/>
                <a:gd name="T8" fmla="*/ 210 w 455"/>
                <a:gd name="T9" fmla="*/ 82 h 450"/>
                <a:gd name="T10" fmla="*/ 148 w 455"/>
                <a:gd name="T11" fmla="*/ 109 h 450"/>
                <a:gd name="T12" fmla="*/ 103 w 455"/>
                <a:gd name="T13" fmla="*/ 160 h 450"/>
                <a:gd name="T14" fmla="*/ 84 w 455"/>
                <a:gd name="T15" fmla="*/ 216 h 450"/>
                <a:gd name="T16" fmla="*/ 90 w 455"/>
                <a:gd name="T17" fmla="*/ 283 h 450"/>
                <a:gd name="T18" fmla="*/ 154 w 455"/>
                <a:gd name="T19" fmla="*/ 367 h 450"/>
                <a:gd name="T20" fmla="*/ 225 w 455"/>
                <a:gd name="T21" fmla="*/ 392 h 450"/>
                <a:gd name="T22" fmla="*/ 302 w 455"/>
                <a:gd name="T23" fmla="*/ 379 h 450"/>
                <a:gd name="T24" fmla="*/ 364 w 455"/>
                <a:gd name="T25" fmla="*/ 330 h 450"/>
                <a:gd name="T26" fmla="*/ 391 w 455"/>
                <a:gd name="T27" fmla="*/ 273 h 450"/>
                <a:gd name="T28" fmla="*/ 395 w 455"/>
                <a:gd name="T29" fmla="*/ 223 h 450"/>
                <a:gd name="T30" fmla="*/ 380 w 455"/>
                <a:gd name="T31" fmla="*/ 167 h 450"/>
                <a:gd name="T32" fmla="*/ 422 w 455"/>
                <a:gd name="T33" fmla="*/ 125 h 450"/>
                <a:gd name="T34" fmla="*/ 453 w 455"/>
                <a:gd name="T35" fmla="*/ 242 h 450"/>
                <a:gd name="T36" fmla="*/ 418 w 455"/>
                <a:gd name="T37" fmla="*/ 354 h 450"/>
                <a:gd name="T38" fmla="*/ 235 w 455"/>
                <a:gd name="T39" fmla="*/ 450 h 450"/>
                <a:gd name="T40" fmla="*/ 85 w 455"/>
                <a:gd name="T41" fmla="*/ 385 h 450"/>
                <a:gd name="T42" fmla="*/ 95 w 455"/>
                <a:gd name="T43" fmla="*/ 78 h 450"/>
                <a:gd name="T44" fmla="*/ 350 w 455"/>
                <a:gd name="T45" fmla="*/ 54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5" h="450">
                  <a:moveTo>
                    <a:pt x="350" y="54"/>
                  </a:moveTo>
                  <a:cubicBezTo>
                    <a:pt x="337" y="67"/>
                    <a:pt x="324" y="80"/>
                    <a:pt x="311" y="93"/>
                  </a:cubicBezTo>
                  <a:cubicBezTo>
                    <a:pt x="310" y="94"/>
                    <a:pt x="307" y="95"/>
                    <a:pt x="305" y="94"/>
                  </a:cubicBezTo>
                  <a:cubicBezTo>
                    <a:pt x="292" y="87"/>
                    <a:pt x="277" y="83"/>
                    <a:pt x="262" y="81"/>
                  </a:cubicBezTo>
                  <a:cubicBezTo>
                    <a:pt x="244" y="79"/>
                    <a:pt x="227" y="79"/>
                    <a:pt x="210" y="82"/>
                  </a:cubicBezTo>
                  <a:cubicBezTo>
                    <a:pt x="187" y="87"/>
                    <a:pt x="166" y="96"/>
                    <a:pt x="148" y="109"/>
                  </a:cubicBezTo>
                  <a:cubicBezTo>
                    <a:pt x="129" y="123"/>
                    <a:pt x="114" y="140"/>
                    <a:pt x="103" y="160"/>
                  </a:cubicBezTo>
                  <a:cubicBezTo>
                    <a:pt x="93" y="178"/>
                    <a:pt x="87" y="196"/>
                    <a:pt x="84" y="216"/>
                  </a:cubicBezTo>
                  <a:cubicBezTo>
                    <a:pt x="81" y="239"/>
                    <a:pt x="83" y="261"/>
                    <a:pt x="90" y="283"/>
                  </a:cubicBezTo>
                  <a:cubicBezTo>
                    <a:pt x="101" y="319"/>
                    <a:pt x="123" y="347"/>
                    <a:pt x="154" y="367"/>
                  </a:cubicBezTo>
                  <a:cubicBezTo>
                    <a:pt x="176" y="381"/>
                    <a:pt x="199" y="389"/>
                    <a:pt x="225" y="392"/>
                  </a:cubicBezTo>
                  <a:cubicBezTo>
                    <a:pt x="252" y="394"/>
                    <a:pt x="277" y="390"/>
                    <a:pt x="302" y="379"/>
                  </a:cubicBezTo>
                  <a:cubicBezTo>
                    <a:pt x="327" y="368"/>
                    <a:pt x="348" y="352"/>
                    <a:pt x="364" y="330"/>
                  </a:cubicBezTo>
                  <a:cubicBezTo>
                    <a:pt x="377" y="313"/>
                    <a:pt x="386" y="294"/>
                    <a:pt x="391" y="273"/>
                  </a:cubicBezTo>
                  <a:cubicBezTo>
                    <a:pt x="395" y="256"/>
                    <a:pt x="397" y="240"/>
                    <a:pt x="395" y="223"/>
                  </a:cubicBezTo>
                  <a:cubicBezTo>
                    <a:pt x="394" y="204"/>
                    <a:pt x="389" y="185"/>
                    <a:pt x="380" y="167"/>
                  </a:cubicBezTo>
                  <a:cubicBezTo>
                    <a:pt x="394" y="153"/>
                    <a:pt x="408" y="139"/>
                    <a:pt x="422" y="125"/>
                  </a:cubicBezTo>
                  <a:cubicBezTo>
                    <a:pt x="444" y="161"/>
                    <a:pt x="455" y="200"/>
                    <a:pt x="453" y="242"/>
                  </a:cubicBezTo>
                  <a:cubicBezTo>
                    <a:pt x="452" y="283"/>
                    <a:pt x="441" y="320"/>
                    <a:pt x="418" y="354"/>
                  </a:cubicBezTo>
                  <a:cubicBezTo>
                    <a:pt x="374" y="418"/>
                    <a:pt x="312" y="450"/>
                    <a:pt x="235" y="450"/>
                  </a:cubicBezTo>
                  <a:cubicBezTo>
                    <a:pt x="176" y="450"/>
                    <a:pt x="125" y="427"/>
                    <a:pt x="85" y="385"/>
                  </a:cubicBezTo>
                  <a:cubicBezTo>
                    <a:pt x="0" y="295"/>
                    <a:pt x="6" y="160"/>
                    <a:pt x="95" y="78"/>
                  </a:cubicBezTo>
                  <a:cubicBezTo>
                    <a:pt x="179" y="0"/>
                    <a:pt x="293" y="14"/>
                    <a:pt x="350" y="5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2" name="Freeform 8">
              <a:extLst>
                <a:ext uri="{FF2B5EF4-FFF2-40B4-BE49-F238E27FC236}">
                  <a16:creationId xmlns:a16="http://schemas.microsoft.com/office/drawing/2014/main" id="{84C736E2-2F83-4383-9198-CCDBDE604729}"/>
                </a:ext>
              </a:extLst>
            </p:cNvPr>
            <p:cNvSpPr>
              <a:spLocks/>
            </p:cNvSpPr>
            <p:nvPr/>
          </p:nvSpPr>
          <p:spPr bwMode="auto">
            <a:xfrm>
              <a:off x="7040563" y="2874828"/>
              <a:ext cx="1381125" cy="1384300"/>
            </a:xfrm>
            <a:custGeom>
              <a:avLst/>
              <a:gdLst>
                <a:gd name="T0" fmla="*/ 363 w 433"/>
                <a:gd name="T1" fmla="*/ 0 h 434"/>
                <a:gd name="T2" fmla="*/ 363 w 433"/>
                <a:gd name="T3" fmla="*/ 71 h 434"/>
                <a:gd name="T4" fmla="*/ 432 w 433"/>
                <a:gd name="T5" fmla="*/ 71 h 434"/>
                <a:gd name="T6" fmla="*/ 433 w 433"/>
                <a:gd name="T7" fmla="*/ 73 h 434"/>
                <a:gd name="T8" fmla="*/ 408 w 433"/>
                <a:gd name="T9" fmla="*/ 98 h 434"/>
                <a:gd name="T10" fmla="*/ 303 w 433"/>
                <a:gd name="T11" fmla="*/ 203 h 434"/>
                <a:gd name="T12" fmla="*/ 292 w 433"/>
                <a:gd name="T13" fmla="*/ 207 h 434"/>
                <a:gd name="T14" fmla="*/ 262 w 433"/>
                <a:gd name="T15" fmla="*/ 208 h 434"/>
                <a:gd name="T16" fmla="*/ 255 w 433"/>
                <a:gd name="T17" fmla="*/ 210 h 434"/>
                <a:gd name="T18" fmla="*/ 176 w 433"/>
                <a:gd name="T19" fmla="*/ 289 h 434"/>
                <a:gd name="T20" fmla="*/ 141 w 433"/>
                <a:gd name="T21" fmla="*/ 325 h 434"/>
                <a:gd name="T22" fmla="*/ 140 w 433"/>
                <a:gd name="T23" fmla="*/ 330 h 434"/>
                <a:gd name="T24" fmla="*/ 146 w 433"/>
                <a:gd name="T25" fmla="*/ 354 h 434"/>
                <a:gd name="T26" fmla="*/ 121 w 433"/>
                <a:gd name="T27" fmla="*/ 415 h 434"/>
                <a:gd name="T28" fmla="*/ 67 w 433"/>
                <a:gd name="T29" fmla="*/ 432 h 434"/>
                <a:gd name="T30" fmla="*/ 12 w 433"/>
                <a:gd name="T31" fmla="*/ 397 h 434"/>
                <a:gd name="T32" fmla="*/ 4 w 433"/>
                <a:gd name="T33" fmla="*/ 342 h 434"/>
                <a:gd name="T34" fmla="*/ 46 w 433"/>
                <a:gd name="T35" fmla="*/ 294 h 434"/>
                <a:gd name="T36" fmla="*/ 105 w 433"/>
                <a:gd name="T37" fmla="*/ 295 h 434"/>
                <a:gd name="T38" fmla="*/ 110 w 433"/>
                <a:gd name="T39" fmla="*/ 293 h 434"/>
                <a:gd name="T40" fmla="*/ 191 w 433"/>
                <a:gd name="T41" fmla="*/ 213 h 434"/>
                <a:gd name="T42" fmla="*/ 223 w 433"/>
                <a:gd name="T43" fmla="*/ 181 h 434"/>
                <a:gd name="T44" fmla="*/ 227 w 433"/>
                <a:gd name="T45" fmla="*/ 171 h 434"/>
                <a:gd name="T46" fmla="*/ 227 w 433"/>
                <a:gd name="T47" fmla="*/ 143 h 434"/>
                <a:gd name="T48" fmla="*/ 231 w 433"/>
                <a:gd name="T49" fmla="*/ 131 h 434"/>
                <a:gd name="T50" fmla="*/ 360 w 433"/>
                <a:gd name="T51" fmla="*/ 3 h 434"/>
                <a:gd name="T52" fmla="*/ 363 w 433"/>
                <a:gd name="T53"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3" h="434">
                  <a:moveTo>
                    <a:pt x="363" y="0"/>
                  </a:moveTo>
                  <a:cubicBezTo>
                    <a:pt x="363" y="24"/>
                    <a:pt x="363" y="47"/>
                    <a:pt x="363" y="71"/>
                  </a:cubicBezTo>
                  <a:cubicBezTo>
                    <a:pt x="386" y="71"/>
                    <a:pt x="409" y="71"/>
                    <a:pt x="432" y="71"/>
                  </a:cubicBezTo>
                  <a:cubicBezTo>
                    <a:pt x="432" y="72"/>
                    <a:pt x="432" y="73"/>
                    <a:pt x="433" y="73"/>
                  </a:cubicBezTo>
                  <a:cubicBezTo>
                    <a:pt x="424" y="81"/>
                    <a:pt x="416" y="90"/>
                    <a:pt x="408" y="98"/>
                  </a:cubicBezTo>
                  <a:cubicBezTo>
                    <a:pt x="373" y="133"/>
                    <a:pt x="338" y="168"/>
                    <a:pt x="303" y="203"/>
                  </a:cubicBezTo>
                  <a:cubicBezTo>
                    <a:pt x="300" y="206"/>
                    <a:pt x="297" y="208"/>
                    <a:pt x="292" y="207"/>
                  </a:cubicBezTo>
                  <a:cubicBezTo>
                    <a:pt x="282" y="207"/>
                    <a:pt x="272" y="207"/>
                    <a:pt x="262" y="208"/>
                  </a:cubicBezTo>
                  <a:cubicBezTo>
                    <a:pt x="260" y="208"/>
                    <a:pt x="256" y="209"/>
                    <a:pt x="255" y="210"/>
                  </a:cubicBezTo>
                  <a:cubicBezTo>
                    <a:pt x="228" y="237"/>
                    <a:pt x="202" y="263"/>
                    <a:pt x="176" y="289"/>
                  </a:cubicBezTo>
                  <a:cubicBezTo>
                    <a:pt x="164" y="301"/>
                    <a:pt x="152" y="313"/>
                    <a:pt x="141" y="325"/>
                  </a:cubicBezTo>
                  <a:cubicBezTo>
                    <a:pt x="140" y="326"/>
                    <a:pt x="139" y="328"/>
                    <a:pt x="140" y="330"/>
                  </a:cubicBezTo>
                  <a:cubicBezTo>
                    <a:pt x="143" y="338"/>
                    <a:pt x="145" y="346"/>
                    <a:pt x="146" y="354"/>
                  </a:cubicBezTo>
                  <a:cubicBezTo>
                    <a:pt x="148" y="379"/>
                    <a:pt x="139" y="399"/>
                    <a:pt x="121" y="415"/>
                  </a:cubicBezTo>
                  <a:cubicBezTo>
                    <a:pt x="105" y="428"/>
                    <a:pt x="87" y="434"/>
                    <a:pt x="67" y="432"/>
                  </a:cubicBezTo>
                  <a:cubicBezTo>
                    <a:pt x="43" y="429"/>
                    <a:pt x="25" y="417"/>
                    <a:pt x="12" y="397"/>
                  </a:cubicBezTo>
                  <a:cubicBezTo>
                    <a:pt x="2" y="380"/>
                    <a:pt x="0" y="361"/>
                    <a:pt x="4" y="342"/>
                  </a:cubicBezTo>
                  <a:cubicBezTo>
                    <a:pt x="10" y="320"/>
                    <a:pt x="24" y="303"/>
                    <a:pt x="46" y="294"/>
                  </a:cubicBezTo>
                  <a:cubicBezTo>
                    <a:pt x="66" y="285"/>
                    <a:pt x="86" y="286"/>
                    <a:pt x="105" y="295"/>
                  </a:cubicBezTo>
                  <a:cubicBezTo>
                    <a:pt x="107" y="295"/>
                    <a:pt x="109" y="294"/>
                    <a:pt x="110" y="293"/>
                  </a:cubicBezTo>
                  <a:cubicBezTo>
                    <a:pt x="137" y="267"/>
                    <a:pt x="164" y="240"/>
                    <a:pt x="191" y="213"/>
                  </a:cubicBezTo>
                  <a:cubicBezTo>
                    <a:pt x="202" y="202"/>
                    <a:pt x="212" y="191"/>
                    <a:pt x="223" y="181"/>
                  </a:cubicBezTo>
                  <a:cubicBezTo>
                    <a:pt x="226" y="178"/>
                    <a:pt x="227" y="175"/>
                    <a:pt x="227" y="171"/>
                  </a:cubicBezTo>
                  <a:cubicBezTo>
                    <a:pt x="227" y="162"/>
                    <a:pt x="227" y="152"/>
                    <a:pt x="227" y="143"/>
                  </a:cubicBezTo>
                  <a:cubicBezTo>
                    <a:pt x="226" y="138"/>
                    <a:pt x="228" y="135"/>
                    <a:pt x="231" y="131"/>
                  </a:cubicBezTo>
                  <a:cubicBezTo>
                    <a:pt x="274" y="88"/>
                    <a:pt x="317" y="45"/>
                    <a:pt x="360" y="3"/>
                  </a:cubicBezTo>
                  <a:cubicBezTo>
                    <a:pt x="361" y="2"/>
                    <a:pt x="362" y="1"/>
                    <a:pt x="363"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82F39"/>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CE448451-68AE-4B83-AA4C-3B1B6D8B0470}"/>
              </a:ext>
            </a:extLst>
          </p:cNvPr>
          <p:cNvGrpSpPr/>
          <p:nvPr/>
        </p:nvGrpSpPr>
        <p:grpSpPr>
          <a:xfrm>
            <a:off x="7559538" y="3762885"/>
            <a:ext cx="803506" cy="639152"/>
            <a:chOff x="3665538" y="1665288"/>
            <a:chExt cx="3702050" cy="2944812"/>
          </a:xfrm>
          <a:solidFill>
            <a:schemeClr val="bg1"/>
          </a:solidFill>
        </p:grpSpPr>
        <p:sp>
          <p:nvSpPr>
            <p:cNvPr id="44" name="Freeform 46">
              <a:extLst>
                <a:ext uri="{FF2B5EF4-FFF2-40B4-BE49-F238E27FC236}">
                  <a16:creationId xmlns:a16="http://schemas.microsoft.com/office/drawing/2014/main" id="{8B0F9C02-0A6C-411C-9A14-734F8365CE4B}"/>
                </a:ext>
              </a:extLst>
            </p:cNvPr>
            <p:cNvSpPr>
              <a:spLocks/>
            </p:cNvSpPr>
            <p:nvPr/>
          </p:nvSpPr>
          <p:spPr bwMode="auto">
            <a:xfrm>
              <a:off x="4392613" y="3819525"/>
              <a:ext cx="1006475" cy="790575"/>
            </a:xfrm>
            <a:custGeom>
              <a:avLst/>
              <a:gdLst>
                <a:gd name="T0" fmla="*/ 404 w 806"/>
                <a:gd name="T1" fmla="*/ 628 h 628"/>
                <a:gd name="T2" fmla="*/ 285 w 806"/>
                <a:gd name="T3" fmla="*/ 538 h 628"/>
                <a:gd name="T4" fmla="*/ 13 w 806"/>
                <a:gd name="T5" fmla="*/ 154 h 628"/>
                <a:gd name="T6" fmla="*/ 0 w 806"/>
                <a:gd name="T7" fmla="*/ 135 h 628"/>
                <a:gd name="T8" fmla="*/ 77 w 806"/>
                <a:gd name="T9" fmla="*/ 111 h 628"/>
                <a:gd name="T10" fmla="*/ 410 w 806"/>
                <a:gd name="T11" fmla="*/ 5 h 628"/>
                <a:gd name="T12" fmla="*/ 442 w 806"/>
                <a:gd name="T13" fmla="*/ 15 h 628"/>
                <a:gd name="T14" fmla="*/ 620 w 806"/>
                <a:gd name="T15" fmla="*/ 279 h 628"/>
                <a:gd name="T16" fmla="*/ 756 w 806"/>
                <a:gd name="T17" fmla="*/ 389 h 628"/>
                <a:gd name="T18" fmla="*/ 804 w 806"/>
                <a:gd name="T19" fmla="*/ 464 h 628"/>
                <a:gd name="T20" fmla="*/ 750 w 806"/>
                <a:gd name="T21" fmla="*/ 530 h 628"/>
                <a:gd name="T22" fmla="*/ 465 w 806"/>
                <a:gd name="T23" fmla="*/ 620 h 628"/>
                <a:gd name="T24" fmla="*/ 436 w 806"/>
                <a:gd name="T25" fmla="*/ 628 h 628"/>
                <a:gd name="T26" fmla="*/ 404 w 806"/>
                <a:gd name="T27" fmla="*/ 628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6" h="628">
                  <a:moveTo>
                    <a:pt x="404" y="628"/>
                  </a:moveTo>
                  <a:cubicBezTo>
                    <a:pt x="349" y="618"/>
                    <a:pt x="316" y="582"/>
                    <a:pt x="285" y="538"/>
                  </a:cubicBezTo>
                  <a:cubicBezTo>
                    <a:pt x="196" y="409"/>
                    <a:pt x="104" y="282"/>
                    <a:pt x="13" y="154"/>
                  </a:cubicBezTo>
                  <a:cubicBezTo>
                    <a:pt x="9" y="148"/>
                    <a:pt x="5" y="143"/>
                    <a:pt x="0" y="135"/>
                  </a:cubicBezTo>
                  <a:cubicBezTo>
                    <a:pt x="27" y="126"/>
                    <a:pt x="52" y="119"/>
                    <a:pt x="77" y="111"/>
                  </a:cubicBezTo>
                  <a:cubicBezTo>
                    <a:pt x="188" y="75"/>
                    <a:pt x="299" y="41"/>
                    <a:pt x="410" y="5"/>
                  </a:cubicBezTo>
                  <a:cubicBezTo>
                    <a:pt x="425" y="0"/>
                    <a:pt x="433" y="2"/>
                    <a:pt x="442" y="15"/>
                  </a:cubicBezTo>
                  <a:cubicBezTo>
                    <a:pt x="501" y="104"/>
                    <a:pt x="561" y="191"/>
                    <a:pt x="620" y="279"/>
                  </a:cubicBezTo>
                  <a:cubicBezTo>
                    <a:pt x="654" y="329"/>
                    <a:pt x="699" y="366"/>
                    <a:pt x="756" y="389"/>
                  </a:cubicBezTo>
                  <a:cubicBezTo>
                    <a:pt x="790" y="403"/>
                    <a:pt x="806" y="428"/>
                    <a:pt x="804" y="464"/>
                  </a:cubicBezTo>
                  <a:cubicBezTo>
                    <a:pt x="803" y="495"/>
                    <a:pt x="783" y="519"/>
                    <a:pt x="750" y="530"/>
                  </a:cubicBezTo>
                  <a:cubicBezTo>
                    <a:pt x="655" y="560"/>
                    <a:pt x="560" y="590"/>
                    <a:pt x="465" y="620"/>
                  </a:cubicBezTo>
                  <a:cubicBezTo>
                    <a:pt x="455" y="623"/>
                    <a:pt x="446" y="625"/>
                    <a:pt x="436" y="628"/>
                  </a:cubicBezTo>
                  <a:cubicBezTo>
                    <a:pt x="425" y="628"/>
                    <a:pt x="415" y="628"/>
                    <a:pt x="404" y="6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5" name="Freeform 47">
              <a:extLst>
                <a:ext uri="{FF2B5EF4-FFF2-40B4-BE49-F238E27FC236}">
                  <a16:creationId xmlns:a16="http://schemas.microsoft.com/office/drawing/2014/main" id="{A34DEAEB-3809-4789-B1C6-6C6A8E156ABF}"/>
                </a:ext>
              </a:extLst>
            </p:cNvPr>
            <p:cNvSpPr>
              <a:spLocks/>
            </p:cNvSpPr>
            <p:nvPr/>
          </p:nvSpPr>
          <p:spPr bwMode="auto">
            <a:xfrm>
              <a:off x="4730750" y="1665288"/>
              <a:ext cx="1763713" cy="2030412"/>
            </a:xfrm>
            <a:custGeom>
              <a:avLst/>
              <a:gdLst>
                <a:gd name="T0" fmla="*/ 0 w 1413"/>
                <a:gd name="T1" fmla="*/ 723 h 1613"/>
                <a:gd name="T2" fmla="*/ 906 w 1413"/>
                <a:gd name="T3" fmla="*/ 0 h 1613"/>
                <a:gd name="T4" fmla="*/ 1413 w 1413"/>
                <a:gd name="T5" fmla="*/ 1613 h 1613"/>
                <a:gd name="T6" fmla="*/ 257 w 1413"/>
                <a:gd name="T7" fmla="*/ 1540 h 1613"/>
                <a:gd name="T8" fmla="*/ 0 w 1413"/>
                <a:gd name="T9" fmla="*/ 723 h 1613"/>
              </a:gdLst>
              <a:ahLst/>
              <a:cxnLst>
                <a:cxn ang="0">
                  <a:pos x="T0" y="T1"/>
                </a:cxn>
                <a:cxn ang="0">
                  <a:pos x="T2" y="T3"/>
                </a:cxn>
                <a:cxn ang="0">
                  <a:pos x="T4" y="T5"/>
                </a:cxn>
                <a:cxn ang="0">
                  <a:pos x="T6" y="T7"/>
                </a:cxn>
                <a:cxn ang="0">
                  <a:pos x="T8" y="T9"/>
                </a:cxn>
              </a:cxnLst>
              <a:rect l="0" t="0" r="r" b="b"/>
              <a:pathLst>
                <a:path w="1413" h="1613">
                  <a:moveTo>
                    <a:pt x="0" y="723"/>
                  </a:moveTo>
                  <a:cubicBezTo>
                    <a:pt x="359" y="555"/>
                    <a:pt x="648" y="300"/>
                    <a:pt x="906" y="0"/>
                  </a:cubicBezTo>
                  <a:cubicBezTo>
                    <a:pt x="1075" y="539"/>
                    <a:pt x="1244" y="1074"/>
                    <a:pt x="1413" y="1613"/>
                  </a:cubicBezTo>
                  <a:cubicBezTo>
                    <a:pt x="1031" y="1516"/>
                    <a:pt x="648" y="1473"/>
                    <a:pt x="257" y="1540"/>
                  </a:cubicBezTo>
                  <a:cubicBezTo>
                    <a:pt x="171" y="1267"/>
                    <a:pt x="86" y="996"/>
                    <a:pt x="0" y="7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6" name="Freeform 48">
              <a:extLst>
                <a:ext uri="{FF2B5EF4-FFF2-40B4-BE49-F238E27FC236}">
                  <a16:creationId xmlns:a16="http://schemas.microsoft.com/office/drawing/2014/main" id="{EB4B5D1D-7833-4E32-A0BA-8C09C9A86DD6}"/>
                </a:ext>
              </a:extLst>
            </p:cNvPr>
            <p:cNvSpPr>
              <a:spLocks/>
            </p:cNvSpPr>
            <p:nvPr/>
          </p:nvSpPr>
          <p:spPr bwMode="auto">
            <a:xfrm>
              <a:off x="3665538" y="2630488"/>
              <a:ext cx="1211263" cy="1266825"/>
            </a:xfrm>
            <a:custGeom>
              <a:avLst/>
              <a:gdLst>
                <a:gd name="T0" fmla="*/ 713 w 970"/>
                <a:gd name="T1" fmla="*/ 0 h 1006"/>
                <a:gd name="T2" fmla="*/ 970 w 970"/>
                <a:gd name="T3" fmla="*/ 817 h 1006"/>
                <a:gd name="T4" fmla="*/ 825 w 970"/>
                <a:gd name="T5" fmla="*/ 862 h 1006"/>
                <a:gd name="T6" fmla="*/ 541 w 970"/>
                <a:gd name="T7" fmla="*/ 948 h 1006"/>
                <a:gd name="T8" fmla="*/ 26 w 970"/>
                <a:gd name="T9" fmla="*/ 587 h 1006"/>
                <a:gd name="T10" fmla="*/ 318 w 970"/>
                <a:gd name="T11" fmla="*/ 125 h 1006"/>
                <a:gd name="T12" fmla="*/ 713 w 970"/>
                <a:gd name="T13" fmla="*/ 0 h 1006"/>
              </a:gdLst>
              <a:ahLst/>
              <a:cxnLst>
                <a:cxn ang="0">
                  <a:pos x="T0" y="T1"/>
                </a:cxn>
                <a:cxn ang="0">
                  <a:pos x="T2" y="T3"/>
                </a:cxn>
                <a:cxn ang="0">
                  <a:pos x="T4" y="T5"/>
                </a:cxn>
                <a:cxn ang="0">
                  <a:pos x="T6" y="T7"/>
                </a:cxn>
                <a:cxn ang="0">
                  <a:pos x="T8" y="T9"/>
                </a:cxn>
                <a:cxn ang="0">
                  <a:pos x="T10" y="T11"/>
                </a:cxn>
                <a:cxn ang="0">
                  <a:pos x="T12" y="T13"/>
                </a:cxn>
              </a:cxnLst>
              <a:rect l="0" t="0" r="r" b="b"/>
              <a:pathLst>
                <a:path w="970" h="1006">
                  <a:moveTo>
                    <a:pt x="713" y="0"/>
                  </a:moveTo>
                  <a:cubicBezTo>
                    <a:pt x="799" y="274"/>
                    <a:pt x="884" y="544"/>
                    <a:pt x="970" y="817"/>
                  </a:cubicBezTo>
                  <a:cubicBezTo>
                    <a:pt x="920" y="832"/>
                    <a:pt x="873" y="847"/>
                    <a:pt x="825" y="862"/>
                  </a:cubicBezTo>
                  <a:cubicBezTo>
                    <a:pt x="731" y="891"/>
                    <a:pt x="638" y="926"/>
                    <a:pt x="541" y="948"/>
                  </a:cubicBezTo>
                  <a:cubicBezTo>
                    <a:pt x="297" y="1006"/>
                    <a:pt x="58" y="835"/>
                    <a:pt x="26" y="587"/>
                  </a:cubicBezTo>
                  <a:cubicBezTo>
                    <a:pt x="0" y="381"/>
                    <a:pt x="121" y="190"/>
                    <a:pt x="318" y="125"/>
                  </a:cubicBezTo>
                  <a:cubicBezTo>
                    <a:pt x="449" y="83"/>
                    <a:pt x="580" y="42"/>
                    <a:pt x="7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7" name="Freeform 49">
              <a:extLst>
                <a:ext uri="{FF2B5EF4-FFF2-40B4-BE49-F238E27FC236}">
                  <a16:creationId xmlns:a16="http://schemas.microsoft.com/office/drawing/2014/main" id="{CB696BFF-549F-4B37-BDF7-A7F9B454DD15}"/>
                </a:ext>
              </a:extLst>
            </p:cNvPr>
            <p:cNvSpPr>
              <a:spLocks/>
            </p:cNvSpPr>
            <p:nvPr/>
          </p:nvSpPr>
          <p:spPr bwMode="auto">
            <a:xfrm>
              <a:off x="6461125" y="1676400"/>
              <a:ext cx="906463" cy="1601787"/>
            </a:xfrm>
            <a:custGeom>
              <a:avLst/>
              <a:gdLst>
                <a:gd name="T0" fmla="*/ 487 w 726"/>
                <a:gd name="T1" fmla="*/ 1272 h 1272"/>
                <a:gd name="T2" fmla="*/ 322 w 726"/>
                <a:gd name="T3" fmla="*/ 1185 h 1272"/>
                <a:gd name="T4" fmla="*/ 371 w 726"/>
                <a:gd name="T5" fmla="*/ 609 h 1272"/>
                <a:gd name="T6" fmla="*/ 0 w 726"/>
                <a:gd name="T7" fmla="*/ 166 h 1272"/>
                <a:gd name="T8" fmla="*/ 87 w 726"/>
                <a:gd name="T9" fmla="*/ 0 h 1272"/>
                <a:gd name="T10" fmla="*/ 487 w 726"/>
                <a:gd name="T11" fmla="*/ 1272 h 1272"/>
              </a:gdLst>
              <a:ahLst/>
              <a:cxnLst>
                <a:cxn ang="0">
                  <a:pos x="T0" y="T1"/>
                </a:cxn>
                <a:cxn ang="0">
                  <a:pos x="T2" y="T3"/>
                </a:cxn>
                <a:cxn ang="0">
                  <a:pos x="T4" y="T5"/>
                </a:cxn>
                <a:cxn ang="0">
                  <a:pos x="T6" y="T7"/>
                </a:cxn>
                <a:cxn ang="0">
                  <a:pos x="T8" y="T9"/>
                </a:cxn>
                <a:cxn ang="0">
                  <a:pos x="T10" y="T11"/>
                </a:cxn>
              </a:cxnLst>
              <a:rect l="0" t="0" r="r" b="b"/>
              <a:pathLst>
                <a:path w="726" h="1272">
                  <a:moveTo>
                    <a:pt x="487" y="1272"/>
                  </a:moveTo>
                  <a:cubicBezTo>
                    <a:pt x="432" y="1243"/>
                    <a:pt x="378" y="1215"/>
                    <a:pt x="322" y="1185"/>
                  </a:cubicBezTo>
                  <a:cubicBezTo>
                    <a:pt x="414" y="999"/>
                    <a:pt x="434" y="807"/>
                    <a:pt x="371" y="609"/>
                  </a:cubicBezTo>
                  <a:cubicBezTo>
                    <a:pt x="309" y="412"/>
                    <a:pt x="183" y="266"/>
                    <a:pt x="0" y="166"/>
                  </a:cubicBezTo>
                  <a:cubicBezTo>
                    <a:pt x="29" y="110"/>
                    <a:pt x="58" y="55"/>
                    <a:pt x="87" y="0"/>
                  </a:cubicBezTo>
                  <a:cubicBezTo>
                    <a:pt x="559" y="240"/>
                    <a:pt x="726" y="828"/>
                    <a:pt x="487" y="1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48" name="Freeform 50">
              <a:extLst>
                <a:ext uri="{FF2B5EF4-FFF2-40B4-BE49-F238E27FC236}">
                  <a16:creationId xmlns:a16="http://schemas.microsoft.com/office/drawing/2014/main" id="{1B05D9C5-51DF-434C-84F0-89CB7537DE0E}"/>
                </a:ext>
              </a:extLst>
            </p:cNvPr>
            <p:cNvSpPr>
              <a:spLocks/>
            </p:cNvSpPr>
            <p:nvPr/>
          </p:nvSpPr>
          <p:spPr bwMode="auto">
            <a:xfrm>
              <a:off x="6276975" y="2039938"/>
              <a:ext cx="639763" cy="1049337"/>
            </a:xfrm>
            <a:custGeom>
              <a:avLst/>
              <a:gdLst>
                <a:gd name="T0" fmla="*/ 185 w 513"/>
                <a:gd name="T1" fmla="*/ 748 h 833"/>
                <a:gd name="T2" fmla="*/ 214 w 513"/>
                <a:gd name="T3" fmla="*/ 416 h 833"/>
                <a:gd name="T4" fmla="*/ 0 w 513"/>
                <a:gd name="T5" fmla="*/ 161 h 833"/>
                <a:gd name="T6" fmla="*/ 84 w 513"/>
                <a:gd name="T7" fmla="*/ 0 h 833"/>
                <a:gd name="T8" fmla="*/ 347 w 513"/>
                <a:gd name="T9" fmla="*/ 833 h 833"/>
                <a:gd name="T10" fmla="*/ 185 w 513"/>
                <a:gd name="T11" fmla="*/ 748 h 833"/>
              </a:gdLst>
              <a:ahLst/>
              <a:cxnLst>
                <a:cxn ang="0">
                  <a:pos x="T0" y="T1"/>
                </a:cxn>
                <a:cxn ang="0">
                  <a:pos x="T2" y="T3"/>
                </a:cxn>
                <a:cxn ang="0">
                  <a:pos x="T4" y="T5"/>
                </a:cxn>
                <a:cxn ang="0">
                  <a:pos x="T6" y="T7"/>
                </a:cxn>
                <a:cxn ang="0">
                  <a:pos x="T8" y="T9"/>
                </a:cxn>
                <a:cxn ang="0">
                  <a:pos x="T10" y="T11"/>
                </a:cxn>
              </a:cxnLst>
              <a:rect l="0" t="0" r="r" b="b"/>
              <a:pathLst>
                <a:path w="513" h="833">
                  <a:moveTo>
                    <a:pt x="185" y="748"/>
                  </a:moveTo>
                  <a:cubicBezTo>
                    <a:pt x="239" y="639"/>
                    <a:pt x="250" y="529"/>
                    <a:pt x="214" y="416"/>
                  </a:cubicBezTo>
                  <a:cubicBezTo>
                    <a:pt x="178" y="303"/>
                    <a:pt x="106" y="219"/>
                    <a:pt x="0" y="161"/>
                  </a:cubicBezTo>
                  <a:cubicBezTo>
                    <a:pt x="29" y="107"/>
                    <a:pt x="56" y="53"/>
                    <a:pt x="84" y="0"/>
                  </a:cubicBezTo>
                  <a:cubicBezTo>
                    <a:pt x="375" y="139"/>
                    <a:pt x="513" y="525"/>
                    <a:pt x="347" y="833"/>
                  </a:cubicBezTo>
                  <a:cubicBezTo>
                    <a:pt x="294" y="805"/>
                    <a:pt x="241" y="777"/>
                    <a:pt x="185" y="7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grpSp>
      <p:sp>
        <p:nvSpPr>
          <p:cNvPr id="49" name="TextBox 48">
            <a:extLst>
              <a:ext uri="{FF2B5EF4-FFF2-40B4-BE49-F238E27FC236}">
                <a16:creationId xmlns:a16="http://schemas.microsoft.com/office/drawing/2014/main" id="{9F3760F2-B326-4CCA-BF04-1686769D992F}"/>
              </a:ext>
            </a:extLst>
          </p:cNvPr>
          <p:cNvSpPr txBox="1"/>
          <p:nvPr/>
        </p:nvSpPr>
        <p:spPr>
          <a:xfrm>
            <a:off x="4711314" y="1569789"/>
            <a:ext cx="2185021" cy="907941"/>
          </a:xfrm>
          <a:prstGeom prst="rect">
            <a:avLst/>
          </a:prstGeom>
          <a:noFill/>
        </p:spPr>
        <p:txBody>
          <a:bodyPr wrap="square" rtlCol="0">
            <a:spAutoFit/>
          </a:bodyPr>
          <a:lstStyle/>
          <a:p>
            <a:pPr algn="just">
              <a:defRPr/>
            </a:pPr>
            <a:r>
              <a:rPr lang="en-IN" sz="2000" dirty="0" smtClean="0">
                <a:solidFill>
                  <a:schemeClr val="bg1"/>
                </a:solidFill>
                <a:latin typeface="Times New Roman" panose="02020603050405020304" pitchFamily="18" charset="0"/>
                <a:cs typeface="Times New Roman" panose="02020603050405020304" pitchFamily="18" charset="0"/>
              </a:rPr>
              <a:t>Data Acquisition and  </a:t>
            </a:r>
            <a:r>
              <a:rPr lang="en-IN" sz="2000" dirty="0">
                <a:solidFill>
                  <a:schemeClr val="bg1"/>
                </a:solidFill>
                <a:latin typeface="Times New Roman" panose="02020603050405020304" pitchFamily="18" charset="0"/>
                <a:cs typeface="Times New Roman" panose="02020603050405020304" pitchFamily="18" charset="0"/>
              </a:rPr>
              <a:t>Data </a:t>
            </a:r>
            <a:r>
              <a:rPr lang="en-IN" sz="2000" dirty="0" smtClean="0">
                <a:solidFill>
                  <a:schemeClr val="bg1"/>
                </a:solidFill>
                <a:latin typeface="Times New Roman" panose="02020603050405020304" pitchFamily="18" charset="0"/>
                <a:cs typeface="Times New Roman" panose="02020603050405020304" pitchFamily="18" charset="0"/>
              </a:rPr>
              <a:t>Cleaning </a:t>
            </a:r>
            <a:endParaRPr lang="en-IN" sz="2000" dirty="0">
              <a:solidFill>
                <a:schemeClr val="bg1"/>
              </a:solidFill>
              <a:latin typeface="Times New Roman" panose="02020603050405020304" pitchFamily="18" charset="0"/>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GB" sz="13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50" name="TextBox 49">
            <a:extLst>
              <a:ext uri="{FF2B5EF4-FFF2-40B4-BE49-F238E27FC236}">
                <a16:creationId xmlns:a16="http://schemas.microsoft.com/office/drawing/2014/main" id="{9B23274B-F30F-45FE-9B20-DD92610F07D3}"/>
              </a:ext>
            </a:extLst>
          </p:cNvPr>
          <p:cNvSpPr txBox="1"/>
          <p:nvPr/>
        </p:nvSpPr>
        <p:spPr>
          <a:xfrm>
            <a:off x="4711314" y="2677229"/>
            <a:ext cx="2185021" cy="707886"/>
          </a:xfrm>
          <a:prstGeom prst="rect">
            <a:avLst/>
          </a:prstGeom>
          <a:noFill/>
        </p:spPr>
        <p:txBody>
          <a:bodyPr wrap="square" rtlCol="0">
            <a:spAutoFit/>
          </a:bodyPr>
          <a:lstStyle/>
          <a:p>
            <a:pPr algn="ctr"/>
            <a:r>
              <a:rPr lang="en-IN" sz="2000" dirty="0">
                <a:solidFill>
                  <a:schemeClr val="bg1"/>
                </a:solidFill>
              </a:rPr>
              <a:t> Machine Learning Algorithms</a:t>
            </a:r>
          </a:p>
        </p:txBody>
      </p:sp>
      <p:sp>
        <p:nvSpPr>
          <p:cNvPr id="51" name="TextBox 50">
            <a:extLst>
              <a:ext uri="{FF2B5EF4-FFF2-40B4-BE49-F238E27FC236}">
                <a16:creationId xmlns:a16="http://schemas.microsoft.com/office/drawing/2014/main" id="{A4C04DDC-FBB9-4636-9E33-A03B05A18547}"/>
              </a:ext>
            </a:extLst>
          </p:cNvPr>
          <p:cNvSpPr txBox="1"/>
          <p:nvPr/>
        </p:nvSpPr>
        <p:spPr>
          <a:xfrm>
            <a:off x="4711314" y="3759269"/>
            <a:ext cx="2185021" cy="707886"/>
          </a:xfrm>
          <a:prstGeom prst="rect">
            <a:avLst/>
          </a:prstGeom>
          <a:noFill/>
        </p:spPr>
        <p:txBody>
          <a:bodyPr wrap="square" rtlCol="0">
            <a:spAutoFit/>
          </a:bodyPr>
          <a:lstStyle/>
          <a:p>
            <a:pPr algn="ctr"/>
            <a:r>
              <a:rPr lang="en-IN" sz="2000" dirty="0">
                <a:solidFill>
                  <a:schemeClr val="bg1"/>
                </a:solidFill>
              </a:rPr>
              <a:t>Performance Evaluation </a:t>
            </a:r>
          </a:p>
        </p:txBody>
      </p:sp>
      <p:sp>
        <p:nvSpPr>
          <p:cNvPr id="52" name="TextBox 51">
            <a:extLst>
              <a:ext uri="{FF2B5EF4-FFF2-40B4-BE49-F238E27FC236}">
                <a16:creationId xmlns:a16="http://schemas.microsoft.com/office/drawing/2014/main" id="{1AD1E6D6-93F9-44B3-A584-E4E19B82C8EF}"/>
              </a:ext>
            </a:extLst>
          </p:cNvPr>
          <p:cNvSpPr txBox="1"/>
          <p:nvPr/>
        </p:nvSpPr>
        <p:spPr>
          <a:xfrm>
            <a:off x="4711314" y="4861629"/>
            <a:ext cx="2185021" cy="400110"/>
          </a:xfrm>
          <a:prstGeom prst="rect">
            <a:avLst/>
          </a:prstGeom>
          <a:noFill/>
        </p:spPr>
        <p:txBody>
          <a:bodyPr wrap="square" rtlCol="0">
            <a:spAutoFit/>
          </a:bodyPr>
          <a:lstStyle/>
          <a:p>
            <a:pPr algn="ctr"/>
            <a:r>
              <a:rPr lang="en-IN" sz="2000" dirty="0">
                <a:solidFill>
                  <a:schemeClr val="bg1"/>
                </a:solidFill>
              </a:rPr>
              <a:t>Data Visualization</a:t>
            </a:r>
          </a:p>
        </p:txBody>
      </p:sp>
    </p:spTree>
    <p:extLst>
      <p:ext uri="{BB962C8B-B14F-4D97-AF65-F5344CB8AC3E}">
        <p14:creationId xmlns:p14="http://schemas.microsoft.com/office/powerpoint/2010/main" val="3919469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fill="hold"/>
                                        <p:tgtEl>
                                          <p:spTgt spid="10"/>
                                        </p:tgtEl>
                                        <p:attrNameLst>
                                          <p:attrName>ppt_x</p:attrName>
                                        </p:attrNameLst>
                                      </p:cBhvr>
                                      <p:tavLst>
                                        <p:tav tm="0">
                                          <p:val>
                                            <p:strVal val="#ppt_x"/>
                                          </p:val>
                                        </p:tav>
                                        <p:tav tm="100000">
                                          <p:val>
                                            <p:strVal val="#ppt_x"/>
                                          </p:val>
                                        </p:tav>
                                      </p:tavLst>
                                    </p:anim>
                                    <p:anim calcmode="lin" valueType="num">
                                      <p:cBhvr additive="base">
                                        <p:cTn id="4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latin typeface="Arial" panose="020B0604020202020204" pitchFamily="34" charset="0"/>
                <a:cs typeface="Arial" panose="020B0604020202020204" pitchFamily="34" charset="0"/>
              </a:rPr>
              <a:t>Software Specification </a:t>
            </a:r>
            <a:endParaRPr lang="en-IN" sz="3200"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a:xfrm>
            <a:off x="633664" y="1671668"/>
            <a:ext cx="10924669" cy="2817205"/>
          </a:xfrm>
        </p:spPr>
        <p:txBody>
          <a:bodyPr>
            <a:normAutofit/>
          </a:bodyPr>
          <a:lstStyle/>
          <a:p>
            <a:pPr marL="0" indent="0">
              <a:buNone/>
            </a:pPr>
            <a:endParaRPr lang="en-US" sz="2400"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Operating system </a:t>
            </a:r>
            <a:r>
              <a:rPr lang="en-US" sz="2400" dirty="0" smtClean="0">
                <a:latin typeface="Arial" panose="020B0604020202020204" pitchFamily="34" charset="0"/>
                <a:cs typeface="Arial" panose="020B0604020202020204" pitchFamily="34" charset="0"/>
              </a:rPr>
              <a:t>: Windows</a:t>
            </a:r>
            <a:endParaRPr lang="en-US" sz="2400" dirty="0">
              <a:latin typeface="Arial" panose="020B0604020202020204" pitchFamily="34" charset="0"/>
              <a:cs typeface="Arial" panose="020B0604020202020204" pitchFamily="34" charset="0"/>
            </a:endParaRPr>
          </a:p>
          <a:p>
            <a:pPr marL="0" indent="0">
              <a:buNone/>
            </a:pPr>
            <a:r>
              <a:rPr lang="en-US" sz="2400" dirty="0">
                <a:latin typeface="Arial" panose="020B0604020202020204" pitchFamily="34" charset="0"/>
                <a:cs typeface="Arial" panose="020B0604020202020204" pitchFamily="34" charset="0"/>
              </a:rPr>
              <a:t>• </a:t>
            </a:r>
            <a:r>
              <a:rPr lang="en-US" sz="2400" dirty="0" smtClean="0">
                <a:latin typeface="Arial" panose="020B0604020202020204" pitchFamily="34" charset="0"/>
                <a:cs typeface="Arial" panose="020B0604020202020204" pitchFamily="34" charset="0"/>
              </a:rPr>
              <a:t>  Programming Language </a:t>
            </a:r>
            <a:r>
              <a:rPr lang="en-US" sz="2400" dirty="0">
                <a:latin typeface="Arial" panose="020B0604020202020204" pitchFamily="34" charset="0"/>
                <a:cs typeface="Arial" panose="020B0604020202020204" pitchFamily="34" charset="0"/>
              </a:rPr>
              <a:t>: Python</a:t>
            </a:r>
          </a:p>
          <a:p>
            <a:pPr marL="0" indent="0">
              <a:buNone/>
            </a:pPr>
            <a:r>
              <a:rPr lang="en-US" sz="2400" dirty="0" smtClean="0">
                <a:latin typeface="Arial" panose="020B0604020202020204" pitchFamily="34" charset="0"/>
                <a:cs typeface="Arial" panose="020B0604020202020204" pitchFamily="34" charset="0"/>
              </a:rPr>
              <a:t>•   Tool </a:t>
            </a:r>
            <a:r>
              <a:rPr lang="en-US" sz="2400" dirty="0">
                <a:latin typeface="Arial" panose="020B0604020202020204" pitchFamily="34" charset="0"/>
                <a:cs typeface="Arial" panose="020B0604020202020204" pitchFamily="34" charset="0"/>
              </a:rPr>
              <a:t>: Selenium </a:t>
            </a:r>
            <a:r>
              <a:rPr lang="en-US" sz="2400" dirty="0" smtClean="0">
                <a:latin typeface="Arial" panose="020B0604020202020204" pitchFamily="34" charset="0"/>
                <a:cs typeface="Arial" panose="020B0604020202020204" pitchFamily="34" charset="0"/>
              </a:rPr>
              <a:t>API, </a:t>
            </a:r>
            <a:r>
              <a:rPr lang="en-US" sz="2400" dirty="0">
                <a:latin typeface="Arial" panose="020B0604020202020204" pitchFamily="34" charset="0"/>
                <a:cs typeface="Arial" panose="020B0604020202020204" pitchFamily="34" charset="0"/>
              </a:rPr>
              <a:t>foursquare API, Machine learning, Big data</a:t>
            </a:r>
          </a:p>
          <a:p>
            <a:pPr marL="0" indent="0">
              <a:buNone/>
            </a:pP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1070977"/>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629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2528</Template>
  <TotalTime>834</TotalTime>
  <Words>1611</Words>
  <Application>Microsoft Office PowerPoint</Application>
  <PresentationFormat>Widescreen</PresentationFormat>
  <Paragraphs>178</Paragraphs>
  <Slides>30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Calibri</vt:lpstr>
      <vt:lpstr>Courier New</vt:lpstr>
      <vt:lpstr>Helvetica Neue</vt:lpstr>
      <vt:lpstr>Noto Sans</vt:lpstr>
      <vt:lpstr>Open Sans</vt:lpstr>
      <vt:lpstr>Times New Roman</vt:lpstr>
      <vt:lpstr>Wingdings</vt:lpstr>
      <vt:lpstr>Presentation</vt:lpstr>
      <vt:lpstr>Restaurant</vt:lpstr>
      <vt:lpstr>Introduction</vt:lpstr>
      <vt:lpstr>Need For Machine Learning  -   </vt:lpstr>
      <vt:lpstr>Literature Survey</vt:lpstr>
      <vt:lpstr>2.    A Research Proposal: The Effects of Restaurant Environment on Consumer Behavior</vt:lpstr>
      <vt:lpstr>3.  Restaurant setup business analysis using yelp dataset</vt:lpstr>
      <vt:lpstr>Problem Definition</vt:lpstr>
      <vt:lpstr>Flowchart</vt:lpstr>
      <vt:lpstr>Software Specification </vt:lpstr>
      <vt:lpstr>Hardware Specification</vt:lpstr>
      <vt:lpstr>Algorithms</vt:lpstr>
      <vt:lpstr>Statistical Analysis </vt:lpstr>
      <vt:lpstr>OLS Multiple regression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Approach For Data Analysis</dc:title>
  <dc:creator>Dinesh Mohite</dc:creator>
  <cp:lastModifiedBy>Dinesh Mohite</cp:lastModifiedBy>
  <cp:revision>72</cp:revision>
  <dcterms:created xsi:type="dcterms:W3CDTF">2019-09-25T17:39:49Z</dcterms:created>
  <dcterms:modified xsi:type="dcterms:W3CDTF">2020-04-28T14:34:13Z</dcterms:modified>
</cp:coreProperties>
</file>

<file path=docProps/thumbnail.jpeg>
</file>